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
      <p:font typeface="Merriweather Light"/>
      <p:regular r:id="rId47"/>
      <p:bold r:id="rId48"/>
      <p:italic r:id="rId49"/>
      <p:boldItalic r:id="rId50"/>
    </p:embeddedFont>
    <p:embeddedFont>
      <p:font typeface="Montserrat"/>
      <p:regular r:id="rId51"/>
      <p:bold r:id="rId52"/>
      <p:italic r:id="rId53"/>
      <p:boldItalic r:id="rId54"/>
    </p:embeddedFont>
    <p:embeddedFont>
      <p:font typeface="Open Sans SemiBold"/>
      <p:regular r:id="rId55"/>
      <p:bold r:id="rId56"/>
      <p:italic r:id="rId57"/>
      <p:boldItalic r:id="rId58"/>
    </p:embeddedFont>
    <p:embeddedFont>
      <p:font typeface="Vidaloka"/>
      <p:regular r:id="rId59"/>
    </p:embeddedFont>
    <p:embeddedFont>
      <p:font typeface="Russo One"/>
      <p:regular r:id="rId60"/>
    </p:embeddedFont>
    <p:embeddedFont>
      <p:font typeface="Mako"/>
      <p:regular r:id="rId61"/>
    </p:embeddedFont>
    <p:embeddedFont>
      <p:font typeface="Crimson Text"/>
      <p:regular r:id="rId62"/>
      <p:bold r:id="rId63"/>
      <p:italic r:id="rId64"/>
      <p:boldItalic r:id="rId65"/>
    </p:embeddedFont>
    <p:embeddedFont>
      <p:font typeface="Open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Light-bold.fntdata"/><Relationship Id="rId47" Type="http://schemas.openxmlformats.org/officeDocument/2006/relationships/font" Target="fonts/MerriweatherLight-regular.fntdata"/><Relationship Id="rId49" Type="http://schemas.openxmlformats.org/officeDocument/2006/relationships/font" Target="fonts/Merriweather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rimsonText-regular.fntdata"/><Relationship Id="rId61" Type="http://schemas.openxmlformats.org/officeDocument/2006/relationships/font" Target="fonts/Mako-regular.fntdata"/><Relationship Id="rId20" Type="http://schemas.openxmlformats.org/officeDocument/2006/relationships/slide" Target="slides/slide15.xml"/><Relationship Id="rId64" Type="http://schemas.openxmlformats.org/officeDocument/2006/relationships/font" Target="fonts/CrimsonText-italic.fntdata"/><Relationship Id="rId63" Type="http://schemas.openxmlformats.org/officeDocument/2006/relationships/font" Target="fonts/CrimsonText-bold.fntdata"/><Relationship Id="rId22" Type="http://schemas.openxmlformats.org/officeDocument/2006/relationships/slide" Target="slides/slide17.xml"/><Relationship Id="rId66" Type="http://schemas.openxmlformats.org/officeDocument/2006/relationships/font" Target="fonts/OpenSans-regular.fntdata"/><Relationship Id="rId21" Type="http://schemas.openxmlformats.org/officeDocument/2006/relationships/slide" Target="slides/slide16.xml"/><Relationship Id="rId65" Type="http://schemas.openxmlformats.org/officeDocument/2006/relationships/font" Target="fonts/CrimsonText-boldItalic.fntdata"/><Relationship Id="rId24" Type="http://schemas.openxmlformats.org/officeDocument/2006/relationships/slide" Target="slides/slide19.xml"/><Relationship Id="rId68" Type="http://schemas.openxmlformats.org/officeDocument/2006/relationships/font" Target="fonts/OpenSans-italic.fntdata"/><Relationship Id="rId23" Type="http://schemas.openxmlformats.org/officeDocument/2006/relationships/slide" Target="slides/slide18.xml"/><Relationship Id="rId67" Type="http://schemas.openxmlformats.org/officeDocument/2006/relationships/font" Target="fonts/OpenSans-bold.fntdata"/><Relationship Id="rId60" Type="http://schemas.openxmlformats.org/officeDocument/2006/relationships/font" Target="fonts/RussoOne-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font" Target="fonts/MerriweatherLight-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schemas.openxmlformats.org/officeDocument/2006/relationships/font" Target="fonts/OpenSansSemiBold-regular.fnt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57" Type="http://schemas.openxmlformats.org/officeDocument/2006/relationships/font" Target="fonts/OpenSansSemiBold-italic.fntdata"/><Relationship Id="rId12" Type="http://schemas.openxmlformats.org/officeDocument/2006/relationships/slide" Target="slides/slide7.xml"/><Relationship Id="rId56" Type="http://schemas.openxmlformats.org/officeDocument/2006/relationships/font" Target="fonts/OpenSansSemiBold-bold.fntdata"/><Relationship Id="rId15" Type="http://schemas.openxmlformats.org/officeDocument/2006/relationships/slide" Target="slides/slide10.xml"/><Relationship Id="rId59" Type="http://schemas.openxmlformats.org/officeDocument/2006/relationships/font" Target="fonts/Vidaloka-regular.fntdata"/><Relationship Id="rId14" Type="http://schemas.openxmlformats.org/officeDocument/2006/relationships/slide" Target="slides/slide9.xml"/><Relationship Id="rId58" Type="http://schemas.openxmlformats.org/officeDocument/2006/relationships/font" Target="fonts/OpenSans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abd3ca47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abd3ca47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298114b96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298114b96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298114b96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298114b96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298114b96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298114b96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298114b96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298114b96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298114b96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298114b96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596b59d3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596b59d3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 am excited to discuss one of the fundamental aspects of computer architecture that plays a crucial role in the</a:t>
            </a:r>
            <a:endParaRPr>
              <a:solidFill>
                <a:schemeClr val="dk1"/>
              </a:solidFill>
            </a:endParaRPr>
          </a:p>
          <a:p>
            <a:pPr indent="0" lvl="0" marL="0" rtl="0" algn="l">
              <a:lnSpc>
                <a:spcPct val="115000"/>
              </a:lnSpc>
              <a:spcBef>
                <a:spcPts val="0"/>
              </a:spcBef>
              <a:spcAft>
                <a:spcPts val="0"/>
              </a:spcAft>
              <a:buNone/>
            </a:pPr>
            <a:r>
              <a:rPr lang="en">
                <a:solidFill>
                  <a:schemeClr val="dk1"/>
                </a:solidFill>
              </a:rPr>
              <a:t>efficiency and security of modern computing systems: Memory Management, and specifically how ARM, a </a:t>
            </a:r>
            <a:endParaRPr>
              <a:solidFill>
                <a:schemeClr val="dk1"/>
              </a:solidFill>
            </a:endParaRPr>
          </a:p>
          <a:p>
            <a:pPr indent="0" lvl="0" marL="0" rtl="0" algn="l">
              <a:lnSpc>
                <a:spcPct val="115000"/>
              </a:lnSpc>
              <a:spcBef>
                <a:spcPts val="0"/>
              </a:spcBef>
              <a:spcAft>
                <a:spcPts val="0"/>
              </a:spcAft>
              <a:buNone/>
            </a:pPr>
            <a:r>
              <a:rPr lang="en">
                <a:solidFill>
                  <a:schemeClr val="dk1"/>
                </a:solidFill>
              </a:rPr>
              <a:t>powerful processor architecture, utilizes various features for efficient memory management.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ARM's memory management innovations remain pivotal in providing us with powerful, secure, and reliable computing experiences.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To go more into detail let's discuss, Memory Management, How Paging Works, The Role of Virtual Memory, </a:t>
            </a:r>
            <a:endParaRPr>
              <a:solidFill>
                <a:schemeClr val="dk1"/>
              </a:solidFill>
            </a:endParaRPr>
          </a:p>
          <a:p>
            <a:pPr indent="0" lvl="0" marL="0" rtl="0" algn="l">
              <a:lnSpc>
                <a:spcPct val="115000"/>
              </a:lnSpc>
              <a:spcBef>
                <a:spcPts val="0"/>
              </a:spcBef>
              <a:spcAft>
                <a:spcPts val="0"/>
              </a:spcAft>
              <a:buNone/>
            </a:pPr>
            <a:r>
              <a:rPr lang="en">
                <a:solidFill>
                  <a:schemeClr val="dk1"/>
                </a:solidFill>
              </a:rPr>
              <a:t>Memory Management Unit (MMU), Page Faults, and Translation Lookaside Buffer (TLB).</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596b59d34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596b59d34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Memory management describes how access to memory in a system is controlled.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hardware performs memory management every time that memory is accessed by either the OS or applications.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Memory management is a way of dynamically allocating regions of memory to applications.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Memory management involves managing the allocation, utilization, and protection of computer memory.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298114b96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298114b96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makes ARMv8-A special is that it introduced the 64-bit instruction set and brought significant improvements to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memory management. It's the foundation for ARM-64 CPU memory management, and it introduced a number of new features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memory management, including virtual memory, MMUs, and page tables.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ARMv8-A makes it possible for computers to use more memory than they physically have. To quickly preface how,</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 does so by creating virtual addresses for each process, and then translating those virtual addresses to physical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addresses when the process needs to access memory.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2efe40dd6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2efe40dd6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Paging</a:t>
            </a:r>
            <a:r>
              <a:rPr lang="en">
                <a:solidFill>
                  <a:schemeClr val="dk1"/>
                </a:solidFill>
              </a:rPr>
              <a:t> is a memory management technique that divides memory into fixed-size blocks called pages. Pages 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typically small in size, commonly 4 KB or 8 KB. Paging allows for efficient memory allocation and management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dividing physical memory into equal-sized chunks. Each page is assigned a unique page table entry in the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page table, which is a data structure used by the CPU to manage virtual memory. The page table entry contains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information about the corresponding page, such as its physical address and access permissions.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a program references a virtual address, the CPU </a:t>
            </a:r>
            <a:r>
              <a:rPr b="1" lang="en">
                <a:solidFill>
                  <a:schemeClr val="dk1"/>
                </a:solidFill>
              </a:rPr>
              <a:t>translates</a:t>
            </a:r>
            <a:r>
              <a:rPr lang="en">
                <a:solidFill>
                  <a:schemeClr val="dk1"/>
                </a:solidFill>
              </a:rPr>
              <a:t> it to a physical address using the page table.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CPU performs this translation by looking up the virtual address in the page table and retrieving the corresponding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page table entry.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t>
            </a:r>
            <a:r>
              <a:rPr b="1" lang="en">
                <a:solidFill>
                  <a:schemeClr val="dk1"/>
                </a:solidFill>
              </a:rPr>
              <a:t>translation</a:t>
            </a:r>
            <a:r>
              <a:rPr lang="en">
                <a:solidFill>
                  <a:schemeClr val="dk1"/>
                </a:solidFill>
              </a:rPr>
              <a:t> process involves splitting the virtual address into different parts, such as the page number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page offset. The page number is used as an index into the page table to retrieve the corresponding page table entry.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page offset determines the specific location within the page that the virtual address points to.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t>
            </a:r>
            <a:r>
              <a:rPr b="1" lang="en">
                <a:solidFill>
                  <a:schemeClr val="dk1"/>
                </a:solidFill>
              </a:rPr>
              <a:t>page table's are essential</a:t>
            </a:r>
            <a:r>
              <a:rPr lang="en">
                <a:solidFill>
                  <a:schemeClr val="dk1"/>
                </a:solidFill>
              </a:rPr>
              <a:t> components of the memory management system in ARMv8-A. They allow for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efficient memory management by providing a way to translate virtual addresses to physical addresses quickly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easily.</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Memory protection</a:t>
            </a:r>
            <a:r>
              <a:rPr lang="en"/>
              <a:t> ensures that processes cannot access memory regions that they are not supposed to access. Memory </a:t>
            </a:r>
            <a:endParaRPr/>
          </a:p>
          <a:p>
            <a:pPr indent="0" lvl="0" marL="0" rtl="0" algn="l">
              <a:spcBef>
                <a:spcPts val="0"/>
              </a:spcBef>
              <a:spcAft>
                <a:spcPts val="0"/>
              </a:spcAft>
              <a:buClr>
                <a:schemeClr val="dk1"/>
              </a:buClr>
              <a:buSzPts val="1100"/>
              <a:buFont typeface="Arial"/>
              <a:buNone/>
            </a:pPr>
            <a:r>
              <a:rPr lang="en"/>
              <a:t>protection is enforced by the CPU through the use of access control mechanisms, such as page table entries. So when a </a:t>
            </a:r>
            <a:endParaRPr/>
          </a:p>
          <a:p>
            <a:pPr indent="0" lvl="0" marL="0" rtl="0" algn="l">
              <a:spcBef>
                <a:spcPts val="0"/>
              </a:spcBef>
              <a:spcAft>
                <a:spcPts val="0"/>
              </a:spcAft>
              <a:buClr>
                <a:schemeClr val="dk1"/>
              </a:buClr>
              <a:buSzPts val="1100"/>
              <a:buFont typeface="Arial"/>
              <a:buNone/>
            </a:pPr>
            <a:r>
              <a:rPr lang="en"/>
              <a:t>process attempts to access memory, the CPU checks the corresponding page table entry to determine if the access is allowed.</a:t>
            </a:r>
            <a:endParaRPr/>
          </a:p>
          <a:p>
            <a:pPr indent="0" lvl="0" marL="0" rtl="0" algn="l">
              <a:spcBef>
                <a:spcPts val="0"/>
              </a:spcBef>
              <a:spcAft>
                <a:spcPts val="0"/>
              </a:spcAft>
              <a:buClr>
                <a:schemeClr val="dk1"/>
              </a:buClr>
              <a:buSzPts val="1100"/>
              <a:buFont typeface="Arial"/>
              <a:buNone/>
            </a:pPr>
            <a:r>
              <a:rPr lang="en"/>
              <a:t>Memory protection is crucial for preventing unauthorized access, ensuring data integrity, and enabling secure execution of processes.</a:t>
            </a:r>
            <a:endParaRPr/>
          </a:p>
          <a:p>
            <a:pPr indent="0" lvl="0" marL="0" rtl="0" algn="l">
              <a:spcBef>
                <a:spcPts val="0"/>
              </a:spcBef>
              <a:spcAft>
                <a:spcPts val="0"/>
              </a:spcAft>
              <a:buClr>
                <a:schemeClr val="dk1"/>
              </a:buClr>
              <a:buSzPts val="1100"/>
              <a:buFont typeface="Arial"/>
              <a:buNone/>
            </a:pPr>
            <a:r>
              <a:rPr lang="en"/>
              <a:t>The CPU's memory management hardware and the operating system work together to enforce memory protection mechanisms. </a:t>
            </a:r>
            <a:endParaRPr/>
          </a:p>
          <a:p>
            <a:pPr indent="0" lvl="0" marL="0" rtl="0" algn="l">
              <a:spcBef>
                <a:spcPts val="0"/>
              </a:spcBef>
              <a:spcAft>
                <a:spcPts val="0"/>
              </a:spcAft>
              <a:buClr>
                <a:schemeClr val="dk1"/>
              </a:buClr>
              <a:buSzPts val="1100"/>
              <a:buFont typeface="Arial"/>
              <a:buNone/>
            </a:pPr>
            <a:r>
              <a:rPr lang="en"/>
              <a:t>Operating systems use various techniques, such as memory segmentation and paging, to manage memory and provide memory protection.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311cf2c5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311cf2c5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Physical addresses</a:t>
            </a:r>
            <a:r>
              <a:rPr lang="en">
                <a:solidFill>
                  <a:schemeClr val="dk1"/>
                </a:solidFill>
              </a:rPr>
              <a:t> represent the actual locations in physical memory where data is stored. </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Virtual addresses</a:t>
            </a:r>
            <a:r>
              <a:rPr lang="en">
                <a:solidFill>
                  <a:schemeClr val="dk1"/>
                </a:solidFill>
              </a:rPr>
              <a:t> are used by processes and programs and are translated into physical addresses by the memory </a:t>
            </a:r>
            <a:endParaRPr>
              <a:solidFill>
                <a:schemeClr val="dk1"/>
              </a:solidFill>
            </a:endParaRPr>
          </a:p>
          <a:p>
            <a:pPr indent="0" lvl="0" marL="0" rtl="0" algn="l">
              <a:lnSpc>
                <a:spcPct val="115000"/>
              </a:lnSpc>
              <a:spcBef>
                <a:spcPts val="0"/>
              </a:spcBef>
              <a:spcAft>
                <a:spcPts val="0"/>
              </a:spcAft>
              <a:buNone/>
            </a:pPr>
            <a:r>
              <a:rPr lang="en">
                <a:solidFill>
                  <a:schemeClr val="dk1"/>
                </a:solidFill>
              </a:rPr>
              <a:t>management unit (MMU).</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a:t>
            </a:r>
            <a:r>
              <a:rPr b="1" lang="en">
                <a:solidFill>
                  <a:schemeClr val="dk1"/>
                </a:solidFill>
              </a:rPr>
              <a:t>Memory Management Unit</a:t>
            </a:r>
            <a:r>
              <a:rPr lang="en">
                <a:solidFill>
                  <a:schemeClr val="dk1"/>
                </a:solidFill>
              </a:rPr>
              <a:t> is a hardware unit in the CPU that performs address translation. In short, </a:t>
            </a:r>
            <a:endParaRPr>
              <a:solidFill>
                <a:schemeClr val="dk1"/>
              </a:solidFill>
            </a:endParaRPr>
          </a:p>
          <a:p>
            <a:pPr indent="0" lvl="0" marL="0" rtl="0" algn="l">
              <a:lnSpc>
                <a:spcPct val="115000"/>
              </a:lnSpc>
              <a:spcBef>
                <a:spcPts val="0"/>
              </a:spcBef>
              <a:spcAft>
                <a:spcPts val="0"/>
              </a:spcAft>
              <a:buNone/>
            </a:pPr>
            <a:r>
              <a:rPr lang="en">
                <a:solidFill>
                  <a:schemeClr val="dk1"/>
                </a:solidFill>
              </a:rPr>
              <a:t>when a process accesses a virtual address, the MMU job is to look up the corresponding page table entry in the</a:t>
            </a:r>
            <a:endParaRPr>
              <a:solidFill>
                <a:schemeClr val="dk1"/>
              </a:solidFill>
            </a:endParaRPr>
          </a:p>
          <a:p>
            <a:pPr indent="0" lvl="0" marL="0" rtl="0" algn="l">
              <a:lnSpc>
                <a:spcPct val="115000"/>
              </a:lnSpc>
              <a:spcBef>
                <a:spcPts val="0"/>
              </a:spcBef>
              <a:spcAft>
                <a:spcPts val="0"/>
              </a:spcAft>
              <a:buNone/>
            </a:pPr>
            <a:r>
              <a:rPr lang="en">
                <a:solidFill>
                  <a:schemeClr val="dk1"/>
                </a:solidFill>
              </a:rPr>
              <a:t>page table. The page table entry contains the physical address of the memory page that the virtual address refers to.</a:t>
            </a:r>
            <a:endParaRPr>
              <a:solidFill>
                <a:schemeClr val="dk1"/>
              </a:solidFill>
            </a:endParaRPr>
          </a:p>
          <a:p>
            <a:pPr indent="0" lvl="0" marL="0" rtl="0" algn="l">
              <a:lnSpc>
                <a:spcPct val="115000"/>
              </a:lnSpc>
              <a:spcBef>
                <a:spcPts val="0"/>
              </a:spcBef>
              <a:spcAft>
                <a:spcPts val="0"/>
              </a:spcAft>
              <a:buNone/>
            </a:pPr>
            <a:r>
              <a:rPr lang="en">
                <a:solidFill>
                  <a:schemeClr val="dk1"/>
                </a:solidFill>
              </a:rPr>
              <a:t>Virtual addresses are used by processes and programs and are translated into physical addresses by the memory management </a:t>
            </a:r>
            <a:endParaRPr>
              <a:solidFill>
                <a:schemeClr val="dk1"/>
              </a:solidFill>
            </a:endParaRPr>
          </a:p>
          <a:p>
            <a:pPr indent="0" lvl="0" marL="0" rtl="0" algn="l">
              <a:lnSpc>
                <a:spcPct val="115000"/>
              </a:lnSpc>
              <a:spcBef>
                <a:spcPts val="0"/>
              </a:spcBef>
              <a:spcAft>
                <a:spcPts val="0"/>
              </a:spcAft>
              <a:buNone/>
            </a:pPr>
            <a:r>
              <a:rPr lang="en">
                <a:solidFill>
                  <a:schemeClr val="dk1"/>
                </a:solidFill>
              </a:rPr>
              <a:t>unit (MMU).</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Address translation</a:t>
            </a:r>
            <a:r>
              <a:rPr lang="en">
                <a:solidFill>
                  <a:schemeClr val="dk1"/>
                </a:solidFill>
              </a:rPr>
              <a:t> is the process of converting virtual addresses to physical addresses. The MMU performs the </a:t>
            </a:r>
            <a:endParaRPr>
              <a:solidFill>
                <a:schemeClr val="dk1"/>
              </a:solidFill>
            </a:endParaRPr>
          </a:p>
          <a:p>
            <a:pPr indent="0" lvl="0" marL="0" rtl="0" algn="l">
              <a:lnSpc>
                <a:spcPct val="115000"/>
              </a:lnSpc>
              <a:spcBef>
                <a:spcPts val="0"/>
              </a:spcBef>
              <a:spcAft>
                <a:spcPts val="0"/>
              </a:spcAft>
              <a:buNone/>
            </a:pPr>
            <a:r>
              <a:rPr lang="en">
                <a:solidFill>
                  <a:schemeClr val="dk1"/>
                </a:solidFill>
              </a:rPr>
              <a:t>address translation using data structures called page tables or translation tables.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Memory protection</a:t>
            </a:r>
            <a:r>
              <a:rPr lang="en">
                <a:solidFill>
                  <a:schemeClr val="dk1"/>
                </a:solidFill>
              </a:rPr>
              <a:t> ensures that processes cannot access memory regions that they are not supposed to access. </a:t>
            </a:r>
            <a:endParaRPr>
              <a:solidFill>
                <a:schemeClr val="dk1"/>
              </a:solidFill>
            </a:endParaRPr>
          </a:p>
          <a:p>
            <a:pPr indent="0" lvl="0" marL="0" rtl="0" algn="l">
              <a:lnSpc>
                <a:spcPct val="115000"/>
              </a:lnSpc>
              <a:spcBef>
                <a:spcPts val="0"/>
              </a:spcBef>
              <a:spcAft>
                <a:spcPts val="0"/>
              </a:spcAft>
              <a:buNone/>
            </a:pPr>
            <a:r>
              <a:rPr lang="en">
                <a:solidFill>
                  <a:schemeClr val="dk1"/>
                </a:solidFill>
              </a:rPr>
              <a:t>Memory protection is enforced by the CPU through the use of access control mechanisms, such as page table entries. </a:t>
            </a:r>
            <a:endParaRPr>
              <a:solidFill>
                <a:schemeClr val="dk1"/>
              </a:solidFill>
            </a:endParaRPr>
          </a:p>
          <a:p>
            <a:pPr indent="0" lvl="0" marL="0" rtl="0" algn="l">
              <a:lnSpc>
                <a:spcPct val="115000"/>
              </a:lnSpc>
              <a:spcBef>
                <a:spcPts val="0"/>
              </a:spcBef>
              <a:spcAft>
                <a:spcPts val="0"/>
              </a:spcAft>
              <a:buNone/>
            </a:pPr>
            <a:r>
              <a:rPr lang="en">
                <a:solidFill>
                  <a:schemeClr val="dk1"/>
                </a:solidFill>
              </a:rPr>
              <a:t>Memory management is a complex topic, but it is essential for the efficient and secure operation of computer systems.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596b59d34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596b59d34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MMU is a hardware unit that translates virtual addresses to physical addresses. This allows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processor to access memory that is not directly mapped to physical addresses. The MMU also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provides features such as memory protection and cache management.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the MMU works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MMU is implemented as a set of translation tables. These tables map virtual addresses to physical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addresses, and they also contain information about memory permissions and cache policies. When the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processor accesses memory, it first looks up the virtual address in the translation tables. If the address 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found, the MMU returns the corresponding physical address. Otherwise, the access is denied.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Benefits of the MMU</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MMU provides a number of benefits, including: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Improved performance: The MMU can improve performance by caching translations of frequently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accessed memory addresses.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Improved security: The MMU can improve security by preventing unauthorized access to memory.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Increased flexibility: The MMU can increase flexibility by allowing the system to be configured with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different memory mappings.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MMU is a key component of the memory management system in ARM architecture. It provides 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number of features that allow the processor to access memory efficiently and securely. The MMU is 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complex unit, but it is essential for the efficient operation of ARM-based systems.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319157c4d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319157c4d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MMU is a hardware unit that translates virtual addresses to physical addresses. This allows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processor to access memory that is not directly mapped to physical addresses. The MMU also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provides features such as memory protection and cache management.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the MMU works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MMU is implemented as a set of translation tables. These tables map virtual addresses to physical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addresses, and they also contain information about memory permissions and cache policies. When the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processor accesses memory, it first looks up the virtual address in the translation tables. If the address 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found, the MMU returns the corresponding physical address. Otherwise, the access is denied.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Benefits of the MMU</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MMU provides a number of benefits, including: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Improved performance: The MMU can improve performance by caching translations of frequently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accessed memory addresses.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Improved security: The MMU can improve security by preventing unauthorized access to memory.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Increased flexibility: The MMU can increase flexibility by allowing the system to be configured with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different memory mappings.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MMU is a key component of the memory management system in ARM architecture. It provides 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number of features that allow the processor to access memory efficiently and securely. The MMU is 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complex unit, but it is essential for the efficient operation of ARM-based systems.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59b5033dc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59b5033dc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page fault is an exception that occurs when the processor tries to access a memory address that is not mapped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translation tables. The translation tables are a critical part of the memory management system in ARM, and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map virtual addresses to physical addresses. When a page fault occurs, the processor will stop executing the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current instruction and will transfer control to the operating system. The operating system will then handle the page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fault by either loading the page into memory or by generating an error.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Types of Page Faults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two types of page faults in ARM: hard page faults and soft page faults. A hard page fault occurs when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page is not in memory at all. In this case, the operating system will have to load the page into memory from disk. 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soft page fault occurs when the page is in memory, but it is not currently mapped to the processor's address space.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case, the operating system will simply remap the page to the processor's address space.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Causes of Page Faults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a number of reasons why a page fault might occur in ARM. Some of the most common causes include: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The page is not currently mapped to the processor's address space.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The page is not in memory.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The page is corrupt.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 The page is locked.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Handling Page Faults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operating system will handle the page fault by either loading the page into memory or by generating an error.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the operating system decides to load the page into memory, it will first need to find the page on disk. Once the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page has been found, the operating system will copy it into memory and then remap the page to the processor's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address space. If the operating system decides to generate an error, the processor will stop executing the current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instruction and will generate an exception.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Performance Implications of Page Faults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Page faults can have a negative impact on performance, as they can cause the processor to stop executing instructions.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because the processor will have to wait for the operating system to handle the page fault before it can continue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executing. The performance impact of page faults will depend on a number of factors, including the frequency of page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faults, the size of the pages, and the speed of the memory system.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Conclusion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Page faults are an important part of the MMU because they allow the operating system to manage memory efficiently.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By handling page faults, the operating system can ensure that the processor always has access to the memory it needs,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also minimizing the impact of page faults on performance.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2efe40dd6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2efe40dd6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 boost the translation process and ensure faster memory access, CPUs utilize a hardware cache</a:t>
            </a:r>
            <a:endParaRPr/>
          </a:p>
          <a:p>
            <a:pPr indent="0" lvl="0" marL="0" rtl="0" algn="l">
              <a:spcBef>
                <a:spcPts val="0"/>
              </a:spcBef>
              <a:spcAft>
                <a:spcPts val="0"/>
              </a:spcAft>
              <a:buClr>
                <a:schemeClr val="dk1"/>
              </a:buClr>
              <a:buSzPts val="1100"/>
              <a:buFont typeface="Arial"/>
              <a:buNone/>
            </a:pPr>
            <a:r>
              <a:rPr lang="en"/>
              <a:t>known as the </a:t>
            </a:r>
            <a:r>
              <a:rPr b="1" lang="en"/>
              <a:t>Translation Lookaside Buffer</a:t>
            </a:r>
            <a:r>
              <a:rPr lang="en"/>
              <a:t> or TLB. Within the memory management and virtual </a:t>
            </a:r>
            <a:endParaRPr/>
          </a:p>
          <a:p>
            <a:pPr indent="0" lvl="0" marL="0" rtl="0" algn="l">
              <a:spcBef>
                <a:spcPts val="0"/>
              </a:spcBef>
              <a:spcAft>
                <a:spcPts val="0"/>
              </a:spcAft>
              <a:buClr>
                <a:schemeClr val="dk1"/>
              </a:buClr>
              <a:buSzPts val="1100"/>
              <a:buFont typeface="Arial"/>
              <a:buNone/>
            </a:pPr>
            <a:r>
              <a:rPr lang="en"/>
              <a:t>memory systems of ARM processors, the TLB plays a crucial role, significantly enhancing overall </a:t>
            </a:r>
            <a:endParaRPr/>
          </a:p>
          <a:p>
            <a:pPr indent="0" lvl="0" marL="0" rtl="0" algn="l">
              <a:spcBef>
                <a:spcPts val="0"/>
              </a:spcBef>
              <a:spcAft>
                <a:spcPts val="0"/>
              </a:spcAft>
              <a:buClr>
                <a:schemeClr val="dk1"/>
              </a:buClr>
              <a:buSzPts val="1100"/>
              <a:buFont typeface="Arial"/>
              <a:buNone/>
            </a:pPr>
            <a:r>
              <a:rPr lang="en"/>
              <a:t>system efficiency.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Its primary function revolves around storing recently used virtual-to-physical address translations, </a:t>
            </a:r>
            <a:endParaRPr/>
          </a:p>
          <a:p>
            <a:pPr indent="0" lvl="0" marL="0" rtl="0" algn="l">
              <a:spcBef>
                <a:spcPts val="0"/>
              </a:spcBef>
              <a:spcAft>
                <a:spcPts val="0"/>
              </a:spcAft>
              <a:buClr>
                <a:schemeClr val="dk1"/>
              </a:buClr>
              <a:buSzPts val="1100"/>
              <a:buFont typeface="Arial"/>
              <a:buNone/>
            </a:pPr>
            <a:r>
              <a:rPr lang="en"/>
              <a:t>thus optimizing memory access. Whenever the CPU encounters a virtual memory address, it promptly</a:t>
            </a:r>
            <a:endParaRPr/>
          </a:p>
          <a:p>
            <a:pPr indent="0" lvl="0" marL="0" rtl="0" algn="l">
              <a:spcBef>
                <a:spcPts val="0"/>
              </a:spcBef>
              <a:spcAft>
                <a:spcPts val="0"/>
              </a:spcAft>
              <a:buClr>
                <a:schemeClr val="dk1"/>
              </a:buClr>
              <a:buSzPts val="1100"/>
              <a:buFont typeface="Arial"/>
              <a:buNone/>
            </a:pPr>
            <a:r>
              <a:rPr lang="en"/>
              <a:t>checks the TLB for the corresponding translation. This smart cache operates as a high-speed memory cache, </a:t>
            </a:r>
            <a:endParaRPr/>
          </a:p>
          <a:p>
            <a:pPr indent="0" lvl="0" marL="0" rtl="0" algn="l">
              <a:spcBef>
                <a:spcPts val="0"/>
              </a:spcBef>
              <a:spcAft>
                <a:spcPts val="0"/>
              </a:spcAft>
              <a:buClr>
                <a:schemeClr val="dk1"/>
              </a:buClr>
              <a:buSzPts val="1100"/>
              <a:buFont typeface="Arial"/>
              <a:buNone/>
            </a:pPr>
            <a:r>
              <a:rPr lang="en"/>
              <a:t>capable of holding a subset of essential page table entries. By doing so, the processor cleverly avoids the </a:t>
            </a:r>
            <a:endParaRPr/>
          </a:p>
          <a:p>
            <a:pPr indent="0" lvl="0" marL="0" rtl="0" algn="l">
              <a:spcBef>
                <a:spcPts val="0"/>
              </a:spcBef>
              <a:spcAft>
                <a:spcPts val="0"/>
              </a:spcAft>
              <a:buClr>
                <a:schemeClr val="dk1"/>
              </a:buClr>
              <a:buSzPts val="1100"/>
              <a:buFont typeface="Arial"/>
              <a:buNone/>
            </a:pPr>
            <a:r>
              <a:rPr lang="en"/>
              <a:t>need to access the main memory page table, a process that can be slower and consume more power.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When the CPU finds the required translation in the TLB, it directly utilizes it, eliminating the need for additional </a:t>
            </a:r>
            <a:endParaRPr/>
          </a:p>
          <a:p>
            <a:pPr indent="0" lvl="0" marL="0" rtl="0" algn="l">
              <a:spcBef>
                <a:spcPts val="0"/>
              </a:spcBef>
              <a:spcAft>
                <a:spcPts val="0"/>
              </a:spcAft>
              <a:buClr>
                <a:schemeClr val="dk1"/>
              </a:buClr>
              <a:buSzPts val="1100"/>
              <a:buFont typeface="Arial"/>
              <a:buNone/>
            </a:pPr>
            <a:r>
              <a:rPr lang="en"/>
              <a:t>memory lookups. This process is often referred to as a </a:t>
            </a:r>
            <a:r>
              <a:rPr b="1" lang="en"/>
              <a:t>"TLB hit,"</a:t>
            </a:r>
            <a:r>
              <a:rPr lang="en"/>
              <a:t> and it dramatically reduces access latency, thus </a:t>
            </a:r>
            <a:endParaRPr/>
          </a:p>
          <a:p>
            <a:pPr indent="0" lvl="0" marL="0" rtl="0" algn="l">
              <a:spcBef>
                <a:spcPts val="0"/>
              </a:spcBef>
              <a:spcAft>
                <a:spcPts val="0"/>
              </a:spcAft>
              <a:buClr>
                <a:schemeClr val="dk1"/>
              </a:buClr>
              <a:buSzPts val="1100"/>
              <a:buFont typeface="Arial"/>
              <a:buNone/>
            </a:pPr>
            <a:r>
              <a:rPr lang="en"/>
              <a:t>enhancing overall system responsiveness.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the instances where the TLB doesn't contain the desired translation, the CPU performs a </a:t>
            </a:r>
            <a:r>
              <a:rPr b="1" lang="en"/>
              <a:t>"TLB miss."</a:t>
            </a:r>
            <a:endParaRPr b="1"/>
          </a:p>
          <a:p>
            <a:pPr indent="0" lvl="0" marL="0" rtl="0" algn="l">
              <a:spcBef>
                <a:spcPts val="0"/>
              </a:spcBef>
              <a:spcAft>
                <a:spcPts val="0"/>
              </a:spcAft>
              <a:buClr>
                <a:schemeClr val="dk1"/>
              </a:buClr>
              <a:buSzPts val="1100"/>
              <a:buFont typeface="Arial"/>
              <a:buNone/>
            </a:pPr>
            <a:r>
              <a:rPr lang="en"/>
              <a:t>In this situation, it retrieves the translation from the main memory and promptly updates the TLB. This approach</a:t>
            </a:r>
            <a:endParaRPr/>
          </a:p>
          <a:p>
            <a:pPr indent="0" lvl="0" marL="0" rtl="0" algn="l">
              <a:spcBef>
                <a:spcPts val="0"/>
              </a:spcBef>
              <a:spcAft>
                <a:spcPts val="0"/>
              </a:spcAft>
              <a:buClr>
                <a:schemeClr val="dk1"/>
              </a:buClr>
              <a:buSzPts val="1100"/>
              <a:buFont typeface="Arial"/>
              <a:buNone/>
            </a:pPr>
            <a:r>
              <a:rPr lang="en"/>
              <a:t> ensures that future references to the same virtual address will be expedited, further optimizing memory access</a:t>
            </a:r>
            <a:endParaRPr/>
          </a:p>
          <a:p>
            <a:pPr indent="0" lvl="0" marL="0" rtl="0" algn="l">
              <a:spcBef>
                <a:spcPts val="0"/>
              </a:spcBef>
              <a:spcAft>
                <a:spcPts val="0"/>
              </a:spcAft>
              <a:buClr>
                <a:schemeClr val="dk1"/>
              </a:buClr>
              <a:buSzPts val="1100"/>
              <a:buFont typeface="Arial"/>
              <a:buNone/>
            </a:pPr>
            <a:r>
              <a:rPr lang="en"/>
              <a:t> for subsequent operations.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In conclusion </a:t>
            </a:r>
            <a:r>
              <a:rPr lang="en"/>
              <a:t>Its primary function is to store recently used virtual-to-physical address translations, </a:t>
            </a:r>
            <a:endParaRPr/>
          </a:p>
          <a:p>
            <a:pPr indent="0" lvl="0" marL="0" rtl="0" algn="l">
              <a:spcBef>
                <a:spcPts val="0"/>
              </a:spcBef>
              <a:spcAft>
                <a:spcPts val="0"/>
              </a:spcAft>
              <a:buClr>
                <a:schemeClr val="dk1"/>
              </a:buClr>
              <a:buSzPts val="1100"/>
              <a:buFont typeface="Arial"/>
              <a:buNone/>
            </a:pPr>
            <a:r>
              <a:rPr lang="en"/>
              <a:t>making memory access faster and more efficient. This allows the processor to avoid accessing the </a:t>
            </a:r>
            <a:endParaRPr/>
          </a:p>
          <a:p>
            <a:pPr indent="0" lvl="0" marL="0" rtl="0" algn="l">
              <a:spcBef>
                <a:spcPts val="0"/>
              </a:spcBef>
              <a:spcAft>
                <a:spcPts val="0"/>
              </a:spcAft>
              <a:buClr>
                <a:schemeClr val="dk1"/>
              </a:buClr>
              <a:buSzPts val="1100"/>
              <a:buFont typeface="Arial"/>
              <a:buNone/>
            </a:pPr>
            <a:r>
              <a:rPr lang="en"/>
              <a:t>main </a:t>
            </a:r>
            <a:r>
              <a:rPr lang="en"/>
              <a:t>memory</a:t>
            </a:r>
            <a:r>
              <a:rPr lang="en"/>
              <a:t> page table, which can be slower and consume more power.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5995e3e642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5995e3e642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56090fd5e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56090fd5e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5995e3e642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5995e3e642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5995e3e642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5995e3e642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5995e3e642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5995e3e642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5995e3e64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5995e3e64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58e3904d8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58e3904d8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5995e3e642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5995e3e642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5a7071f3b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5a7071f3b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5a7071f3b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5a7071f3b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5a7071f3b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5a7071f3b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5a7071f3b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5a7071f3b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5a7071f3b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5a7071f3b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a7071f3b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5a7071f3b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5a7071f3b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5a7071f3b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8e3904d8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8e3904d8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58e3904d8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58e3904d8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58e3904d8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58e3904d8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3186e2fef0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3186e2fef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298114b9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298114b9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298114b9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298114b9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
    <p:spTree>
      <p:nvGrpSpPr>
        <p:cNvPr id="468" name="Shape 468"/>
        <p:cNvGrpSpPr/>
        <p:nvPr/>
      </p:nvGrpSpPr>
      <p:grpSpPr>
        <a:xfrm>
          <a:off x="0" y="0"/>
          <a:ext cx="0" cy="0"/>
          <a:chOff x="0" y="0"/>
          <a:chExt cx="0" cy="0"/>
        </a:xfrm>
      </p:grpSpPr>
      <p:sp>
        <p:nvSpPr>
          <p:cNvPr id="469" name="Google Shape;46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0" name="Google Shape;470;p5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71" name="Google Shape;471;p5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72" name="Google Shape;47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17.png"/><Relationship Id="rId8"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28.png"/><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techtarget.com/whatis/definition/ARM-processo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mnscu-my.sharepoint.com/:v:/g/personal/je2241vn_go_minnstate_edu/Edt91Kw-e0ZIjYnvjANvv-YBQwozWTA0d0uWRfoqNQ_o5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55"/>
          <p:cNvPicPr preferRelativeResize="0"/>
          <p:nvPr/>
        </p:nvPicPr>
        <p:blipFill>
          <a:blip r:embed="rId3">
            <a:alphaModFix/>
          </a:blip>
          <a:stretch>
            <a:fillRect/>
          </a:stretch>
        </p:blipFill>
        <p:spPr>
          <a:xfrm>
            <a:off x="317075" y="1442350"/>
            <a:ext cx="5433098" cy="3623851"/>
          </a:xfrm>
          <a:prstGeom prst="rect">
            <a:avLst/>
          </a:prstGeom>
          <a:noFill/>
          <a:ln>
            <a:noFill/>
          </a:ln>
        </p:spPr>
      </p:pic>
      <p:sp>
        <p:nvSpPr>
          <p:cNvPr id="478" name="Google Shape;478;p55"/>
          <p:cNvSpPr txBox="1"/>
          <p:nvPr/>
        </p:nvSpPr>
        <p:spPr>
          <a:xfrm>
            <a:off x="6234850" y="3726450"/>
            <a:ext cx="229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It’s </a:t>
            </a:r>
            <a:r>
              <a:rPr i="1" lang="en"/>
              <a:t>popularly</a:t>
            </a:r>
            <a:r>
              <a:rPr i="1" lang="en"/>
              <a:t> known as an acronym of Acorn RISC Machine</a:t>
            </a:r>
            <a:endParaRPr i="1"/>
          </a:p>
        </p:txBody>
      </p:sp>
      <p:sp>
        <p:nvSpPr>
          <p:cNvPr id="479" name="Google Shape;479;p55"/>
          <p:cNvSpPr txBox="1"/>
          <p:nvPr/>
        </p:nvSpPr>
        <p:spPr>
          <a:xfrm>
            <a:off x="3123025" y="3510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It’s known as the ideal processing chip for battery-powered devices.</a:t>
            </a:r>
            <a:endParaRPr i="1"/>
          </a:p>
        </p:txBody>
      </p:sp>
      <p:sp>
        <p:nvSpPr>
          <p:cNvPr id="480" name="Google Shape;480;p55"/>
          <p:cNvSpPr txBox="1"/>
          <p:nvPr/>
        </p:nvSpPr>
        <p:spPr>
          <a:xfrm>
            <a:off x="6083250" y="23618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 The world's most powerful supercomputer, Fugaku, is powered by this chip.</a:t>
            </a:r>
            <a:endParaRPr i="1"/>
          </a:p>
        </p:txBody>
      </p:sp>
      <p:sp>
        <p:nvSpPr>
          <p:cNvPr id="481" name="Google Shape;481;p55"/>
          <p:cNvSpPr txBox="1"/>
          <p:nvPr/>
        </p:nvSpPr>
        <p:spPr>
          <a:xfrm>
            <a:off x="167550" y="2432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What processor is a monolith for the smartphone and </a:t>
            </a:r>
            <a:r>
              <a:rPr i="1" lang="en"/>
              <a:t>tablet industry?</a:t>
            </a:r>
            <a:endParaRPr i="1"/>
          </a:p>
        </p:txBody>
      </p:sp>
      <p:sp>
        <p:nvSpPr>
          <p:cNvPr id="482" name="Google Shape;482;p55"/>
          <p:cNvSpPr txBox="1"/>
          <p:nvPr/>
        </p:nvSpPr>
        <p:spPr>
          <a:xfrm>
            <a:off x="6123025" y="71810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It’s m</a:t>
            </a:r>
            <a:r>
              <a:rPr i="1" lang="en"/>
              <a:t>ore power efficient than x86 chips, which means they can run for longer on a single battery charge</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4"/>
          <p:cNvSpPr txBox="1"/>
          <p:nvPr>
            <p:ph type="title"/>
          </p:nvPr>
        </p:nvSpPr>
        <p:spPr>
          <a:xfrm>
            <a:off x="558625" y="422250"/>
            <a:ext cx="437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Caching</a:t>
            </a:r>
            <a:endParaRPr/>
          </a:p>
        </p:txBody>
      </p:sp>
      <p:sp>
        <p:nvSpPr>
          <p:cNvPr id="546" name="Google Shape;546;p64"/>
          <p:cNvSpPr txBox="1"/>
          <p:nvPr>
            <p:ph idx="1" type="body"/>
          </p:nvPr>
        </p:nvSpPr>
        <p:spPr>
          <a:xfrm>
            <a:off x="270750" y="1167675"/>
            <a:ext cx="4150200" cy="33186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1500"/>
              </a:spcBef>
              <a:spcAft>
                <a:spcPts val="0"/>
              </a:spcAft>
              <a:buClr>
                <a:schemeClr val="dk1"/>
              </a:buClr>
              <a:buSzPts val="1000"/>
              <a:buFont typeface="Montserrat"/>
              <a:buChar char="●"/>
            </a:pPr>
            <a:r>
              <a:rPr lang="en" sz="1000">
                <a:solidFill>
                  <a:schemeClr val="dk1"/>
                </a:solidFill>
              </a:rPr>
              <a:t>Caching is a technique used in ARM 64-bit Processors to store frequently accessed data closer to the CPU, enabling faster access compared to accessing data directly from main memory.</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 Caches act as intermediate storage between the CPU and main memory, helping to bridge the speed gap between the two.</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In ARM 64-bit Processors, caches are organized in a hierarchy, typically consisting of three levels: L1, L2, and L3.</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The L1 cache is the closest to the CPU and has the smallest capacity but the fastest access speed. It holds data and instructions that are frequently accessed by the CPU's cores.</a:t>
            </a:r>
            <a:endParaRPr sz="1000">
              <a:solidFill>
                <a:schemeClr val="dk1"/>
              </a:solidFill>
            </a:endParaRPr>
          </a:p>
          <a:p>
            <a:pPr indent="0" lvl="0" marL="0" rtl="0" algn="l">
              <a:spcBef>
                <a:spcPts val="1500"/>
              </a:spcBef>
              <a:spcAft>
                <a:spcPts val="0"/>
              </a:spcAft>
              <a:buClr>
                <a:schemeClr val="dk1"/>
              </a:buClr>
              <a:buSzPts val="1100"/>
              <a:buFont typeface="Arial"/>
              <a:buNone/>
            </a:pPr>
            <a:r>
              <a:t/>
            </a:r>
            <a:endParaRPr sz="900">
              <a:solidFill>
                <a:schemeClr val="dk1"/>
              </a:solidFill>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sz="900">
              <a:solidFill>
                <a:schemeClr val="dk1"/>
              </a:solidFill>
              <a:latin typeface="Roboto"/>
              <a:ea typeface="Roboto"/>
              <a:cs typeface="Roboto"/>
              <a:sym typeface="Roboto"/>
            </a:endParaRPr>
          </a:p>
          <a:p>
            <a:pPr indent="0" lvl="0" marL="0" rtl="0" algn="l">
              <a:spcBef>
                <a:spcPts val="1500"/>
              </a:spcBef>
              <a:spcAft>
                <a:spcPts val="1200"/>
              </a:spcAft>
              <a:buNone/>
            </a:pPr>
            <a:r>
              <a:t/>
            </a:r>
            <a:endParaRPr sz="900"/>
          </a:p>
        </p:txBody>
      </p:sp>
      <p:sp>
        <p:nvSpPr>
          <p:cNvPr id="547" name="Google Shape;547;p64"/>
          <p:cNvSpPr txBox="1"/>
          <p:nvPr/>
        </p:nvSpPr>
        <p:spPr>
          <a:xfrm>
            <a:off x="5691325" y="877000"/>
            <a:ext cx="347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8" name="Google Shape;548;p64"/>
          <p:cNvSpPr txBox="1"/>
          <p:nvPr/>
        </p:nvSpPr>
        <p:spPr>
          <a:xfrm>
            <a:off x="4840275" y="1167675"/>
            <a:ext cx="4150200" cy="2878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15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The cache hierarchy in ARM 64-bit Processors is designed to take advantage of spatial and temporal locality, which refers to the tendency of programs to access data and instructions that are nearby in memory and frequently accessed together.</a:t>
            </a:r>
            <a:endParaRPr sz="1000">
              <a:solidFill>
                <a:schemeClr val="dk1"/>
              </a:solidFill>
              <a:latin typeface="Montserrat"/>
              <a:ea typeface="Montserrat"/>
              <a:cs typeface="Montserrat"/>
              <a:sym typeface="Montserrat"/>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by storing frequently accessed data closer to the CPU, caching reduces memory latency and improves data retrieval speed.</a:t>
            </a:r>
            <a:endParaRPr sz="1000">
              <a:solidFill>
                <a:schemeClr val="dk1"/>
              </a:solidFill>
              <a:latin typeface="Montserrat"/>
              <a:ea typeface="Montserrat"/>
              <a:cs typeface="Montserrat"/>
              <a:sym typeface="Montserrat"/>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The cache hierarchies performance benefits are significant. It minimizes the need for accessing main memory, which is comparatively slower, and reduces the overall latency of memory operations.</a:t>
            </a:r>
            <a:endParaRPr sz="10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5"/>
          <p:cNvSpPr txBox="1"/>
          <p:nvPr>
            <p:ph type="title"/>
          </p:nvPr>
        </p:nvSpPr>
        <p:spPr>
          <a:xfrm>
            <a:off x="614736" y="393450"/>
            <a:ext cx="3154800" cy="5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Registers</a:t>
            </a:r>
            <a:endParaRPr/>
          </a:p>
        </p:txBody>
      </p:sp>
      <p:sp>
        <p:nvSpPr>
          <p:cNvPr id="554" name="Google Shape;554;p65"/>
          <p:cNvSpPr txBox="1"/>
          <p:nvPr>
            <p:ph idx="1" type="body"/>
          </p:nvPr>
        </p:nvSpPr>
        <p:spPr>
          <a:xfrm>
            <a:off x="427600" y="1138676"/>
            <a:ext cx="3896100" cy="31701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1500"/>
              </a:spcBef>
              <a:spcAft>
                <a:spcPts val="0"/>
              </a:spcAft>
              <a:buClr>
                <a:schemeClr val="dk1"/>
              </a:buClr>
              <a:buSzPts val="1000"/>
              <a:buFont typeface="Montserrat"/>
              <a:buChar char="●"/>
            </a:pPr>
            <a:r>
              <a:rPr lang="en" sz="1000">
                <a:solidFill>
                  <a:schemeClr val="dk1"/>
                </a:solidFill>
              </a:rPr>
              <a:t>Registers are small, high-speed memory locations within the CPU that play a crucial role in the execution of instructions.</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 In ARM 64-bit Processors, there are two main types of registers: general-purpose registers (GPRs) and special-purpose registers (SPRs).</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GPRs are used for storing data during program execution. They are versatile registers that can hold operands, intermediate results, and memory addresses.</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On the other hand, SPRs are designed for specific tasks, such as storing program status and control information. These registers help manage exceptions, interrupts, and system-level operations.</a:t>
            </a:r>
            <a:endParaRPr sz="1000">
              <a:solidFill>
                <a:schemeClr val="dk1"/>
              </a:solidFill>
            </a:endParaRPr>
          </a:p>
          <a:p>
            <a:pPr indent="0" lvl="0" marL="457200" rtl="0" algn="l">
              <a:lnSpc>
                <a:spcPct val="200000"/>
              </a:lnSpc>
              <a:spcBef>
                <a:spcPts val="1500"/>
              </a:spcBef>
              <a:spcAft>
                <a:spcPts val="0"/>
              </a:spcAft>
              <a:buNone/>
            </a:pPr>
            <a:r>
              <a:t/>
            </a:r>
            <a:endParaRPr sz="1000">
              <a:solidFill>
                <a:schemeClr val="dk1"/>
              </a:solidFill>
            </a:endParaRPr>
          </a:p>
          <a:p>
            <a:pPr indent="0" lvl="0" marL="0" rtl="0" algn="l">
              <a:spcBef>
                <a:spcPts val="1500"/>
              </a:spcBef>
              <a:spcAft>
                <a:spcPts val="1200"/>
              </a:spcAft>
              <a:buNone/>
            </a:pPr>
            <a:r>
              <a:t/>
            </a:r>
            <a:endParaRPr sz="1000"/>
          </a:p>
        </p:txBody>
      </p:sp>
      <p:pic>
        <p:nvPicPr>
          <p:cNvPr id="555" name="Google Shape;555;p65"/>
          <p:cNvPicPr preferRelativeResize="0"/>
          <p:nvPr/>
        </p:nvPicPr>
        <p:blipFill>
          <a:blip r:embed="rId3">
            <a:alphaModFix/>
          </a:blip>
          <a:stretch>
            <a:fillRect/>
          </a:stretch>
        </p:blipFill>
        <p:spPr>
          <a:xfrm>
            <a:off x="4617874" y="962921"/>
            <a:ext cx="3816776" cy="3567934"/>
          </a:xfrm>
          <a:prstGeom prst="rect">
            <a:avLst/>
          </a:prstGeom>
          <a:noFill/>
          <a:ln>
            <a:noFill/>
          </a:ln>
        </p:spPr>
      </p:pic>
      <p:sp>
        <p:nvSpPr>
          <p:cNvPr id="556" name="Google Shape;556;p65"/>
          <p:cNvSpPr/>
          <p:nvPr/>
        </p:nvSpPr>
        <p:spPr>
          <a:xfrm rot="-3649860">
            <a:off x="5307529" y="3900795"/>
            <a:ext cx="1007002" cy="52232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5"/>
          <p:cNvSpPr/>
          <p:nvPr/>
        </p:nvSpPr>
        <p:spPr>
          <a:xfrm rot="3333949">
            <a:off x="4620695" y="1059409"/>
            <a:ext cx="1012275" cy="51984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5"/>
          <p:cNvSpPr/>
          <p:nvPr/>
        </p:nvSpPr>
        <p:spPr>
          <a:xfrm rot="9329529">
            <a:off x="6766113" y="1243758"/>
            <a:ext cx="1046483" cy="50263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6"/>
          <p:cNvSpPr txBox="1"/>
          <p:nvPr>
            <p:ph type="title"/>
          </p:nvPr>
        </p:nvSpPr>
        <p:spPr>
          <a:xfrm>
            <a:off x="311700" y="445025"/>
            <a:ext cx="347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Sample Instructions</a:t>
            </a:r>
            <a:endParaRPr sz="2700"/>
          </a:p>
        </p:txBody>
      </p:sp>
      <p:sp>
        <p:nvSpPr>
          <p:cNvPr id="564" name="Google Shape;564;p66"/>
          <p:cNvSpPr txBox="1"/>
          <p:nvPr>
            <p:ph idx="1" type="body"/>
          </p:nvPr>
        </p:nvSpPr>
        <p:spPr>
          <a:xfrm>
            <a:off x="3981225" y="1070500"/>
            <a:ext cx="4850100" cy="32910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1500"/>
              </a:spcBef>
              <a:spcAft>
                <a:spcPts val="0"/>
              </a:spcAft>
              <a:buClr>
                <a:schemeClr val="dk1"/>
              </a:buClr>
              <a:buSzPts val="1000"/>
              <a:buFont typeface="Montserrat"/>
              <a:buChar char="●"/>
            </a:pPr>
            <a:r>
              <a:rPr lang="en" sz="1000">
                <a:solidFill>
                  <a:schemeClr val="dk1"/>
                </a:solidFill>
              </a:rPr>
              <a:t>Sample instructions are the basic operations that the processor can perform, ranging from arithmetic and logic operations to data transfer and control flow instructions.</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Arithmetic and logic instructions include operations like addition, subtraction, and bitwise operations. These instructions manipulate data within registers.</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 Data transfer instructions enable the movement of data between registers and memory locations, allowing for efficient data manipulation and storage.</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Control flow instructions alter the program's execution path, facilitating branching and looping operations. They determine the flow of instructions based on conditions or loops in the code.</a:t>
            </a:r>
            <a:endParaRPr sz="1000">
              <a:solidFill>
                <a:schemeClr val="dk1"/>
              </a:solidFill>
            </a:endParaRPr>
          </a:p>
          <a:p>
            <a:pPr indent="0" lvl="0" marL="0" rtl="0" algn="l">
              <a:lnSpc>
                <a:spcPct val="105000"/>
              </a:lnSpc>
              <a:spcBef>
                <a:spcPts val="1500"/>
              </a:spcBef>
              <a:spcAft>
                <a:spcPts val="1200"/>
              </a:spcAft>
              <a:buSzPts val="1018"/>
              <a:buNone/>
            </a:pPr>
            <a:r>
              <a:t/>
            </a:r>
            <a:endParaRPr sz="1665"/>
          </a:p>
        </p:txBody>
      </p:sp>
      <p:pic>
        <p:nvPicPr>
          <p:cNvPr id="565" name="Google Shape;565;p66"/>
          <p:cNvPicPr preferRelativeResize="0"/>
          <p:nvPr/>
        </p:nvPicPr>
        <p:blipFill>
          <a:blip r:embed="rId3">
            <a:alphaModFix/>
          </a:blip>
          <a:stretch>
            <a:fillRect/>
          </a:stretch>
        </p:blipFill>
        <p:spPr>
          <a:xfrm>
            <a:off x="344400" y="1157273"/>
            <a:ext cx="3473700" cy="28915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7"/>
          <p:cNvSpPr txBox="1"/>
          <p:nvPr>
            <p:ph type="title"/>
          </p:nvPr>
        </p:nvSpPr>
        <p:spPr>
          <a:xfrm>
            <a:off x="417275" y="503025"/>
            <a:ext cx="381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 Management</a:t>
            </a:r>
            <a:endParaRPr/>
          </a:p>
        </p:txBody>
      </p:sp>
      <p:sp>
        <p:nvSpPr>
          <p:cNvPr id="571" name="Google Shape;571;p67"/>
          <p:cNvSpPr txBox="1"/>
          <p:nvPr>
            <p:ph idx="1" type="body"/>
          </p:nvPr>
        </p:nvSpPr>
        <p:spPr>
          <a:xfrm>
            <a:off x="417275" y="1349225"/>
            <a:ext cx="3818700" cy="29259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500"/>
              </a:spcBef>
              <a:spcAft>
                <a:spcPts val="0"/>
              </a:spcAft>
              <a:buClr>
                <a:schemeClr val="dk1"/>
              </a:buClr>
              <a:buSzPts val="1100"/>
              <a:buFont typeface="Montserrat"/>
              <a:buChar char="●"/>
            </a:pPr>
            <a:r>
              <a:rPr lang="en">
                <a:solidFill>
                  <a:schemeClr val="dk1"/>
                </a:solidFill>
              </a:rPr>
              <a:t>Stack management involves the management of the stack memory region, which is essential for supporting function calls and local variable storage.</a:t>
            </a:r>
            <a:br>
              <a:rPr lang="en">
                <a:solidFill>
                  <a:schemeClr val="dk1"/>
                </a:solidFill>
              </a:rPr>
            </a:br>
            <a:endParaRPr>
              <a:solidFill>
                <a:schemeClr val="dk1"/>
              </a:solidFill>
            </a:endParaRPr>
          </a:p>
          <a:p>
            <a:pPr indent="-298450" lvl="0" marL="457200" rtl="0" algn="l">
              <a:lnSpc>
                <a:spcPct val="150000"/>
              </a:lnSpc>
              <a:spcBef>
                <a:spcPts val="0"/>
              </a:spcBef>
              <a:spcAft>
                <a:spcPts val="0"/>
              </a:spcAft>
              <a:buClr>
                <a:schemeClr val="dk1"/>
              </a:buClr>
              <a:buSzPts val="1100"/>
              <a:buFont typeface="Montserrat"/>
              <a:buChar char="●"/>
            </a:pPr>
            <a:r>
              <a:rPr lang="en">
                <a:solidFill>
                  <a:schemeClr val="dk1"/>
                </a:solidFill>
              </a:rPr>
              <a:t>Two key registers involved in stack management are the stack pointer (SP) and frame pointer (FP). The stack pointer keeps track of the top of the stack, while the frame pointer helps with accessing and manipulating specific stack frames.</a:t>
            </a:r>
            <a:endParaRPr>
              <a:solidFill>
                <a:schemeClr val="dk1"/>
              </a:solidFill>
            </a:endParaRPr>
          </a:p>
          <a:p>
            <a:pPr indent="0" lvl="0" marL="457200" rtl="0" algn="l">
              <a:lnSpc>
                <a:spcPct val="200000"/>
              </a:lnSpc>
              <a:spcBef>
                <a:spcPts val="1500"/>
              </a:spcBef>
              <a:spcAft>
                <a:spcPts val="0"/>
              </a:spcAft>
              <a:buNone/>
            </a:pPr>
            <a:r>
              <a:t/>
            </a:r>
            <a:endParaRPr>
              <a:solidFill>
                <a:schemeClr val="dk1"/>
              </a:solidFill>
            </a:endParaRPr>
          </a:p>
          <a:p>
            <a:pPr indent="0" lvl="0" marL="0" rtl="0" algn="l">
              <a:spcBef>
                <a:spcPts val="1500"/>
              </a:spcBef>
              <a:spcAft>
                <a:spcPts val="1200"/>
              </a:spcAft>
              <a:buNone/>
            </a:pPr>
            <a:r>
              <a:t/>
            </a:r>
            <a:endParaRPr sz="1200"/>
          </a:p>
        </p:txBody>
      </p:sp>
      <p:sp>
        <p:nvSpPr>
          <p:cNvPr id="572" name="Google Shape;572;p67"/>
          <p:cNvSpPr txBox="1"/>
          <p:nvPr/>
        </p:nvSpPr>
        <p:spPr>
          <a:xfrm>
            <a:off x="4394475" y="2632875"/>
            <a:ext cx="4461300" cy="1877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150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Pushing and popping data onto the stack are fundamental operations in stack management. Pushing places data onto the stack, while popping retrieves and removes data from the stack.</a:t>
            </a:r>
            <a:br>
              <a:rPr lang="en" sz="900">
                <a:solidFill>
                  <a:schemeClr val="dk1"/>
                </a:solidFill>
                <a:latin typeface="Montserrat"/>
                <a:ea typeface="Montserrat"/>
                <a:cs typeface="Montserrat"/>
                <a:sym typeface="Montserrat"/>
              </a:rPr>
            </a:br>
            <a:endParaRPr sz="900">
              <a:solidFill>
                <a:schemeClr val="dk1"/>
              </a:solidFill>
              <a:latin typeface="Montserrat"/>
              <a:ea typeface="Montserrat"/>
              <a:cs typeface="Montserrat"/>
              <a:sym typeface="Montserrat"/>
            </a:endParaRPr>
          </a:p>
          <a:p>
            <a:pPr indent="-285750" lvl="0" marL="457200" rtl="0" algn="l">
              <a:lnSpc>
                <a:spcPct val="150000"/>
              </a:lnSpc>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Stack management is critical for maintaining program flow and managing data within function calls, making it an essential aspect of the ARM 64-bit Instruction Set Architecture.</a:t>
            </a:r>
            <a:endParaRPr sz="900">
              <a:solidFill>
                <a:schemeClr val="dk1"/>
              </a:solidFill>
              <a:latin typeface="Montserrat"/>
              <a:ea typeface="Montserrat"/>
              <a:cs typeface="Montserrat"/>
              <a:sym typeface="Montserrat"/>
            </a:endParaRPr>
          </a:p>
          <a:p>
            <a:pPr indent="0" lvl="0" marL="0" rtl="0" algn="l">
              <a:lnSpc>
                <a:spcPct val="150000"/>
              </a:lnSpc>
              <a:spcBef>
                <a:spcPts val="1500"/>
              </a:spcBef>
              <a:spcAft>
                <a:spcPts val="0"/>
              </a:spcAft>
              <a:buNone/>
            </a:pPr>
            <a:r>
              <a:t/>
            </a:r>
            <a:endParaRPr sz="300"/>
          </a:p>
        </p:txBody>
      </p:sp>
      <p:pic>
        <p:nvPicPr>
          <p:cNvPr id="573" name="Google Shape;573;p67"/>
          <p:cNvPicPr preferRelativeResize="0"/>
          <p:nvPr/>
        </p:nvPicPr>
        <p:blipFill>
          <a:blip r:embed="rId3">
            <a:alphaModFix/>
          </a:blip>
          <a:stretch>
            <a:fillRect/>
          </a:stretch>
        </p:blipFill>
        <p:spPr>
          <a:xfrm>
            <a:off x="5353925" y="604550"/>
            <a:ext cx="2206375" cy="185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8"/>
          <p:cNvSpPr txBox="1"/>
          <p:nvPr>
            <p:ph type="title"/>
          </p:nvPr>
        </p:nvSpPr>
        <p:spPr>
          <a:xfrm>
            <a:off x="546950" y="339050"/>
            <a:ext cx="408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SIMD </a:t>
            </a:r>
            <a:r>
              <a:rPr lang="en"/>
              <a:t>Instructions</a:t>
            </a:r>
            <a:endParaRPr/>
          </a:p>
        </p:txBody>
      </p:sp>
      <p:sp>
        <p:nvSpPr>
          <p:cNvPr id="579" name="Google Shape;579;p68"/>
          <p:cNvSpPr txBox="1"/>
          <p:nvPr>
            <p:ph idx="1" type="body"/>
          </p:nvPr>
        </p:nvSpPr>
        <p:spPr>
          <a:xfrm>
            <a:off x="311875" y="2648525"/>
            <a:ext cx="8431500" cy="1309800"/>
          </a:xfrm>
          <a:prstGeom prst="rect">
            <a:avLst/>
          </a:prstGeom>
        </p:spPr>
        <p:txBody>
          <a:bodyPr anchorCtr="0" anchor="t" bIns="91425" lIns="91425" spcFirstLastPara="1" rIns="91425" wrap="square" tIns="91425">
            <a:noAutofit/>
          </a:bodyPr>
          <a:lstStyle/>
          <a:p>
            <a:pPr indent="0" lvl="0" marL="0" rtl="0" algn="l">
              <a:lnSpc>
                <a:spcPct val="150000"/>
              </a:lnSpc>
              <a:spcBef>
                <a:spcPts val="15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292100" lvl="0" marL="457200" rtl="0" algn="l">
              <a:lnSpc>
                <a:spcPct val="150000"/>
              </a:lnSpc>
              <a:spcBef>
                <a:spcPts val="1500"/>
              </a:spcBef>
              <a:spcAft>
                <a:spcPts val="0"/>
              </a:spcAft>
              <a:buClr>
                <a:schemeClr val="dk1"/>
              </a:buClr>
              <a:buSzPts val="1000"/>
              <a:buFont typeface="Montserrat"/>
              <a:buChar char="●"/>
            </a:pPr>
            <a:r>
              <a:rPr lang="en" sz="1000">
                <a:solidFill>
                  <a:schemeClr val="dk1"/>
                </a:solidFill>
              </a:rPr>
              <a:t>SIMD instructions enable parallel processing of multiple data elements simultaneously, allowing for faster and more efficient computation.</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These instructions operate on data packed into vectors or arrays, performing the same operation on multiple data elements in parallel.</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SIMD instructions are particularly valuable in multimedia and data-intensive applications where simultaneous processing of data is crucial for performance gains.</a:t>
            </a:r>
            <a:endParaRPr sz="1000">
              <a:solidFill>
                <a:schemeClr val="dk1"/>
              </a:solidFill>
            </a:endParaRPr>
          </a:p>
          <a:p>
            <a:pPr indent="0" lvl="0" marL="0" rtl="0" algn="l">
              <a:lnSpc>
                <a:spcPct val="150000"/>
              </a:lnSpc>
              <a:spcBef>
                <a:spcPts val="1500"/>
              </a:spcBef>
              <a:spcAft>
                <a:spcPts val="1200"/>
              </a:spcAft>
              <a:buNone/>
            </a:pPr>
            <a:r>
              <a:t/>
            </a:r>
            <a:endParaRPr sz="800"/>
          </a:p>
        </p:txBody>
      </p:sp>
      <p:pic>
        <p:nvPicPr>
          <p:cNvPr id="580" name="Google Shape;580;p68"/>
          <p:cNvPicPr preferRelativeResize="0"/>
          <p:nvPr/>
        </p:nvPicPr>
        <p:blipFill>
          <a:blip r:embed="rId3">
            <a:alphaModFix/>
          </a:blip>
          <a:stretch>
            <a:fillRect/>
          </a:stretch>
        </p:blipFill>
        <p:spPr>
          <a:xfrm>
            <a:off x="546950" y="1036499"/>
            <a:ext cx="7755275" cy="1779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9"/>
          <p:cNvSpPr txBox="1"/>
          <p:nvPr>
            <p:ph type="title"/>
          </p:nvPr>
        </p:nvSpPr>
        <p:spPr>
          <a:xfrm>
            <a:off x="5253850" y="458300"/>
            <a:ext cx="296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20">
                <a:solidFill>
                  <a:srgbClr val="000000"/>
                </a:solidFill>
              </a:rPr>
              <a:t>Memory Management</a:t>
            </a:r>
            <a:endParaRPr sz="3600"/>
          </a:p>
        </p:txBody>
      </p:sp>
      <p:sp>
        <p:nvSpPr>
          <p:cNvPr id="586" name="Google Shape;586;p69"/>
          <p:cNvSpPr txBox="1"/>
          <p:nvPr>
            <p:ph idx="2" type="body"/>
          </p:nvPr>
        </p:nvSpPr>
        <p:spPr>
          <a:xfrm>
            <a:off x="5109875" y="1031000"/>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Introduction to Memory Management</a:t>
            </a:r>
            <a:endParaRPr/>
          </a:p>
          <a:p>
            <a:pPr indent="-317500" lvl="0" marL="457200" rtl="0" algn="l">
              <a:spcBef>
                <a:spcPts val="0"/>
              </a:spcBef>
              <a:spcAft>
                <a:spcPts val="0"/>
              </a:spcAft>
              <a:buSzPts val="1400"/>
              <a:buAutoNum type="arabicPeriod"/>
            </a:pPr>
            <a:r>
              <a:rPr lang="en"/>
              <a:t>How Paging Works</a:t>
            </a:r>
            <a:endParaRPr/>
          </a:p>
          <a:p>
            <a:pPr indent="-317500" lvl="0" marL="457200" rtl="0" algn="l">
              <a:spcBef>
                <a:spcPts val="0"/>
              </a:spcBef>
              <a:spcAft>
                <a:spcPts val="0"/>
              </a:spcAft>
              <a:buSzPts val="1400"/>
              <a:buAutoNum type="arabicPeriod"/>
            </a:pPr>
            <a:r>
              <a:rPr lang="en"/>
              <a:t>The Role of Virtual Memory</a:t>
            </a:r>
            <a:endParaRPr/>
          </a:p>
          <a:p>
            <a:pPr indent="-317500" lvl="0" marL="457200" rtl="0" algn="l">
              <a:spcBef>
                <a:spcPts val="0"/>
              </a:spcBef>
              <a:spcAft>
                <a:spcPts val="0"/>
              </a:spcAft>
              <a:buSzPts val="1400"/>
              <a:buAutoNum type="arabicPeriod"/>
            </a:pPr>
            <a:r>
              <a:rPr lang="en"/>
              <a:t>Memory Management Unit (MMU) in ARMv8-A and it’s Key Benefits</a:t>
            </a:r>
            <a:endParaRPr/>
          </a:p>
          <a:p>
            <a:pPr indent="-317500" lvl="0" marL="457200" rtl="0" algn="l">
              <a:spcBef>
                <a:spcPts val="0"/>
              </a:spcBef>
              <a:spcAft>
                <a:spcPts val="0"/>
              </a:spcAft>
              <a:buSzPts val="1400"/>
              <a:buAutoNum type="arabicPeriod"/>
            </a:pPr>
            <a:r>
              <a:rPr lang="en"/>
              <a:t>Page Faults</a:t>
            </a:r>
            <a:endParaRPr/>
          </a:p>
          <a:p>
            <a:pPr indent="-317500" lvl="0" marL="457200" rtl="0" algn="l">
              <a:spcBef>
                <a:spcPts val="0"/>
              </a:spcBef>
              <a:spcAft>
                <a:spcPts val="0"/>
              </a:spcAft>
              <a:buSzPts val="1400"/>
              <a:buAutoNum type="arabicPeriod"/>
            </a:pPr>
            <a:r>
              <a:rPr lang="en"/>
              <a:t>Translation Lookaside Buffer (TLB)</a:t>
            </a:r>
            <a:endParaRPr/>
          </a:p>
        </p:txBody>
      </p:sp>
      <p:pic>
        <p:nvPicPr>
          <p:cNvPr id="587" name="Google Shape;587;p69"/>
          <p:cNvPicPr preferRelativeResize="0"/>
          <p:nvPr/>
        </p:nvPicPr>
        <p:blipFill>
          <a:blip r:embed="rId3">
            <a:alphaModFix/>
          </a:blip>
          <a:stretch>
            <a:fillRect/>
          </a:stretch>
        </p:blipFill>
        <p:spPr>
          <a:xfrm>
            <a:off x="295638" y="648050"/>
            <a:ext cx="4578900" cy="3052600"/>
          </a:xfrm>
          <a:prstGeom prst="rect">
            <a:avLst/>
          </a:prstGeom>
          <a:noFill/>
          <a:ln>
            <a:noFill/>
          </a:ln>
        </p:spPr>
      </p:pic>
      <p:pic>
        <p:nvPicPr>
          <p:cNvPr id="588" name="Google Shape;588;p69"/>
          <p:cNvPicPr preferRelativeResize="0"/>
          <p:nvPr/>
        </p:nvPicPr>
        <p:blipFill>
          <a:blip r:embed="rId4">
            <a:alphaModFix/>
          </a:blip>
          <a:stretch>
            <a:fillRect/>
          </a:stretch>
        </p:blipFill>
        <p:spPr>
          <a:xfrm flipH="1">
            <a:off x="666276" y="850450"/>
            <a:ext cx="1793574" cy="1118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0"/>
          <p:cNvSpPr txBox="1"/>
          <p:nvPr>
            <p:ph type="title"/>
          </p:nvPr>
        </p:nvSpPr>
        <p:spPr>
          <a:xfrm>
            <a:off x="235725" y="445025"/>
            <a:ext cx="40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What is Memory Management?</a:t>
            </a:r>
            <a:endParaRPr b="1" sz="2000"/>
          </a:p>
        </p:txBody>
      </p:sp>
      <p:sp>
        <p:nvSpPr>
          <p:cNvPr id="594" name="Google Shape;594;p70"/>
          <p:cNvSpPr txBox="1"/>
          <p:nvPr>
            <p:ph idx="1" type="body"/>
          </p:nvPr>
        </p:nvSpPr>
        <p:spPr>
          <a:xfrm>
            <a:off x="5077775" y="976600"/>
            <a:ext cx="3946500" cy="3601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Memory management involves </a:t>
            </a:r>
            <a:r>
              <a:rPr b="1" lang="en" sz="1300">
                <a:solidFill>
                  <a:srgbClr val="E69138"/>
                </a:solidFill>
              </a:rPr>
              <a:t>three</a:t>
            </a:r>
            <a:r>
              <a:rPr lang="en" sz="1300">
                <a:solidFill>
                  <a:schemeClr val="dk1"/>
                </a:solidFill>
              </a:rPr>
              <a:t> main tasks: </a:t>
            </a:r>
            <a:endParaRPr>
              <a:solidFill>
                <a:schemeClr val="dk1"/>
              </a:solidFill>
            </a:endParaRPr>
          </a:p>
          <a:p>
            <a:pPr indent="-311150" lvl="1" marL="914400" rtl="0" algn="l">
              <a:spcBef>
                <a:spcPts val="1000"/>
              </a:spcBef>
              <a:spcAft>
                <a:spcPts val="0"/>
              </a:spcAft>
              <a:buClr>
                <a:schemeClr val="dk1"/>
              </a:buClr>
              <a:buSzPts val="1300"/>
              <a:buChar char="○"/>
            </a:pPr>
            <a:r>
              <a:rPr lang="en" sz="1300">
                <a:solidFill>
                  <a:schemeClr val="dk1"/>
                </a:solidFill>
              </a:rPr>
              <a:t>Allocation</a:t>
            </a:r>
            <a:endParaRPr sz="1300">
              <a:solidFill>
                <a:schemeClr val="dk1"/>
              </a:solidFill>
            </a:endParaRPr>
          </a:p>
          <a:p>
            <a:pPr indent="-311150" lvl="1" marL="914400" rtl="0" algn="l">
              <a:spcBef>
                <a:spcPts val="1000"/>
              </a:spcBef>
              <a:spcAft>
                <a:spcPts val="0"/>
              </a:spcAft>
              <a:buClr>
                <a:schemeClr val="dk1"/>
              </a:buClr>
              <a:buSzPts val="1300"/>
              <a:buChar char="○"/>
            </a:pPr>
            <a:r>
              <a:rPr lang="en" sz="1300">
                <a:solidFill>
                  <a:schemeClr val="dk1"/>
                </a:solidFill>
              </a:rPr>
              <a:t>Utilization</a:t>
            </a:r>
            <a:endParaRPr sz="1300">
              <a:solidFill>
                <a:schemeClr val="dk1"/>
              </a:solidFill>
            </a:endParaRPr>
          </a:p>
          <a:p>
            <a:pPr indent="-311150" lvl="1" marL="914400" rtl="0" algn="l">
              <a:spcBef>
                <a:spcPts val="1000"/>
              </a:spcBef>
              <a:spcAft>
                <a:spcPts val="0"/>
              </a:spcAft>
              <a:buClr>
                <a:schemeClr val="dk1"/>
              </a:buClr>
              <a:buSzPts val="1300"/>
              <a:buChar char="○"/>
            </a:pPr>
            <a:r>
              <a:rPr lang="en" sz="1300">
                <a:solidFill>
                  <a:schemeClr val="dk1"/>
                </a:solidFill>
              </a:rPr>
              <a:t>Protection.</a:t>
            </a:r>
            <a:endParaRPr sz="1300">
              <a:solidFill>
                <a:schemeClr val="dk1"/>
              </a:solidFill>
            </a:endParaRPr>
          </a:p>
          <a:p>
            <a:pPr indent="-311150" lvl="0" marL="457200" rtl="0" algn="l">
              <a:spcBef>
                <a:spcPts val="1000"/>
              </a:spcBef>
              <a:spcAft>
                <a:spcPts val="0"/>
              </a:spcAft>
              <a:buClr>
                <a:schemeClr val="dk1"/>
              </a:buClr>
              <a:buSzPts val="1300"/>
              <a:buChar char="●"/>
            </a:pPr>
            <a:r>
              <a:rPr lang="en" sz="1300">
                <a:solidFill>
                  <a:schemeClr val="dk1"/>
                </a:solidFill>
              </a:rPr>
              <a:t>Memory management </a:t>
            </a:r>
            <a:r>
              <a:rPr b="1" lang="en" sz="1300">
                <a:solidFill>
                  <a:srgbClr val="E69138"/>
                </a:solidFill>
              </a:rPr>
              <a:t>controls access</a:t>
            </a:r>
            <a:r>
              <a:rPr lang="en" sz="1300">
                <a:solidFill>
                  <a:schemeClr val="dk1"/>
                </a:solidFill>
              </a:rPr>
              <a:t> to the system's memory.</a:t>
            </a:r>
            <a:endParaRPr sz="1300">
              <a:solidFill>
                <a:schemeClr val="dk1"/>
              </a:solidFill>
            </a:endParaRPr>
          </a:p>
          <a:p>
            <a:pPr indent="-311150" lvl="0" marL="457200" rtl="0" algn="l">
              <a:spcBef>
                <a:spcPts val="1000"/>
              </a:spcBef>
              <a:spcAft>
                <a:spcPts val="0"/>
              </a:spcAft>
              <a:buClr>
                <a:schemeClr val="dk1"/>
              </a:buClr>
              <a:buSzPts val="1300"/>
              <a:buChar char="●"/>
            </a:pPr>
            <a:r>
              <a:rPr lang="en" sz="1300">
                <a:solidFill>
                  <a:schemeClr val="dk1"/>
                </a:solidFill>
              </a:rPr>
              <a:t>Involves </a:t>
            </a:r>
            <a:r>
              <a:rPr b="1" lang="en" sz="1300">
                <a:solidFill>
                  <a:srgbClr val="E69138"/>
                </a:solidFill>
              </a:rPr>
              <a:t>dynamically allocating</a:t>
            </a:r>
            <a:r>
              <a:rPr lang="en" sz="1300">
                <a:solidFill>
                  <a:schemeClr val="dk1"/>
                </a:solidFill>
              </a:rPr>
              <a:t> memory regions to different applications.</a:t>
            </a:r>
            <a:endParaRPr sz="1300">
              <a:solidFill>
                <a:schemeClr val="dk1"/>
              </a:solidFill>
            </a:endParaRPr>
          </a:p>
          <a:p>
            <a:pPr indent="-311150" lvl="0" marL="457200" rtl="0" algn="l">
              <a:spcBef>
                <a:spcPts val="1000"/>
              </a:spcBef>
              <a:spcAft>
                <a:spcPts val="0"/>
              </a:spcAft>
              <a:buClr>
                <a:schemeClr val="dk1"/>
              </a:buClr>
              <a:buSzPts val="1300"/>
              <a:buChar char="●"/>
            </a:pPr>
            <a:r>
              <a:rPr lang="en" sz="1300">
                <a:solidFill>
                  <a:schemeClr val="dk1"/>
                </a:solidFill>
              </a:rPr>
              <a:t>It is performed by the </a:t>
            </a:r>
            <a:r>
              <a:rPr b="1" lang="en" sz="1300">
                <a:solidFill>
                  <a:srgbClr val="E69138"/>
                </a:solidFill>
              </a:rPr>
              <a:t>hardware</a:t>
            </a:r>
            <a:r>
              <a:rPr lang="en" sz="1300">
                <a:solidFill>
                  <a:schemeClr val="dk1"/>
                </a:solidFill>
              </a:rPr>
              <a:t> whenever memory is accessed by the operating system or applications.</a:t>
            </a:r>
            <a:endParaRPr sz="1300">
              <a:solidFill>
                <a:schemeClr val="dk1"/>
              </a:solidFill>
            </a:endParaRPr>
          </a:p>
          <a:p>
            <a:pPr indent="0" lvl="0" marL="0" rtl="0" algn="l">
              <a:spcBef>
                <a:spcPts val="1000"/>
              </a:spcBef>
              <a:spcAft>
                <a:spcPts val="1200"/>
              </a:spcAft>
              <a:buNone/>
            </a:pPr>
            <a:r>
              <a:t/>
            </a:r>
            <a:endParaRPr sz="1000"/>
          </a:p>
        </p:txBody>
      </p:sp>
      <p:pic>
        <p:nvPicPr>
          <p:cNvPr id="595" name="Google Shape;595;p70"/>
          <p:cNvPicPr preferRelativeResize="0"/>
          <p:nvPr/>
        </p:nvPicPr>
        <p:blipFill rotWithShape="1">
          <a:blip r:embed="rId3">
            <a:alphaModFix/>
          </a:blip>
          <a:srcRect b="25194" l="13106" r="16579" t="23701"/>
          <a:stretch/>
        </p:blipFill>
        <p:spPr>
          <a:xfrm>
            <a:off x="235725" y="1161677"/>
            <a:ext cx="4781476" cy="27796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1"/>
          <p:cNvSpPr txBox="1"/>
          <p:nvPr>
            <p:ph idx="1" type="body"/>
          </p:nvPr>
        </p:nvSpPr>
        <p:spPr>
          <a:xfrm>
            <a:off x="4472125" y="938450"/>
            <a:ext cx="42603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 sz="1400">
                <a:solidFill>
                  <a:schemeClr val="dk1"/>
                </a:solidFill>
              </a:rPr>
              <a:t>B</a:t>
            </a:r>
            <a:r>
              <a:rPr lang="en" sz="1400">
                <a:solidFill>
                  <a:schemeClr val="dk1"/>
                </a:solidFill>
              </a:rPr>
              <a:t>ecame the </a:t>
            </a:r>
            <a:r>
              <a:rPr b="1" lang="en" sz="1400">
                <a:solidFill>
                  <a:srgbClr val="E69138"/>
                </a:solidFill>
              </a:rPr>
              <a:t>foundation</a:t>
            </a:r>
            <a:r>
              <a:rPr lang="en" sz="1400">
                <a:solidFill>
                  <a:schemeClr val="dk1"/>
                </a:solidFill>
              </a:rPr>
              <a:t> for modern ARM-64 CPU memory management.</a:t>
            </a:r>
            <a:endParaRPr sz="1400">
              <a:solidFill>
                <a:schemeClr val="dk1"/>
              </a:solidFill>
            </a:endParaRPr>
          </a:p>
          <a:p>
            <a:pPr indent="-317500" lvl="0" marL="457200" rtl="0" algn="l">
              <a:lnSpc>
                <a:spcPct val="100000"/>
              </a:lnSpc>
              <a:spcBef>
                <a:spcPts val="1000"/>
              </a:spcBef>
              <a:spcAft>
                <a:spcPts val="0"/>
              </a:spcAft>
              <a:buClr>
                <a:schemeClr val="dk1"/>
              </a:buClr>
              <a:buSzPts val="1400"/>
              <a:buChar char="●"/>
            </a:pPr>
            <a:r>
              <a:rPr lang="en" sz="1400">
                <a:solidFill>
                  <a:schemeClr val="dk1"/>
                </a:solidFill>
              </a:rPr>
              <a:t>This allows ARM processors to address up to 16 exabytes of memory.</a:t>
            </a:r>
            <a:endParaRPr sz="1400">
              <a:solidFill>
                <a:schemeClr val="dk1"/>
              </a:solidFill>
            </a:endParaRPr>
          </a:p>
          <a:p>
            <a:pPr indent="-317500" lvl="0" marL="457200" rtl="0" algn="l">
              <a:lnSpc>
                <a:spcPct val="100000"/>
              </a:lnSpc>
              <a:spcBef>
                <a:spcPts val="1000"/>
              </a:spcBef>
              <a:spcAft>
                <a:spcPts val="0"/>
              </a:spcAft>
              <a:buClr>
                <a:schemeClr val="dk1"/>
              </a:buClr>
              <a:buSzPts val="1400"/>
              <a:buChar char="●"/>
            </a:pPr>
            <a:r>
              <a:rPr lang="en" sz="1400">
                <a:solidFill>
                  <a:schemeClr val="dk1"/>
                </a:solidFill>
              </a:rPr>
              <a:t>ARMv8-A </a:t>
            </a:r>
            <a:r>
              <a:rPr b="1" lang="en" sz="1400">
                <a:solidFill>
                  <a:srgbClr val="E69138"/>
                </a:solidFill>
              </a:rPr>
              <a:t>supports a virtual memory</a:t>
            </a:r>
            <a:r>
              <a:rPr lang="en" sz="1400">
                <a:solidFill>
                  <a:schemeClr val="dk1"/>
                </a:solidFill>
              </a:rPr>
              <a:t> system, allowing processes to utilize more memory than physically available.</a:t>
            </a:r>
            <a:endParaRPr sz="1400">
              <a:solidFill>
                <a:schemeClr val="dk1"/>
              </a:solidFill>
            </a:endParaRPr>
          </a:p>
          <a:p>
            <a:pPr indent="-317500" lvl="0" marL="457200" rtl="0" algn="l">
              <a:lnSpc>
                <a:spcPct val="100000"/>
              </a:lnSpc>
              <a:spcBef>
                <a:spcPts val="1000"/>
              </a:spcBef>
              <a:spcAft>
                <a:spcPts val="0"/>
              </a:spcAft>
              <a:buClr>
                <a:schemeClr val="dk1"/>
              </a:buClr>
              <a:buSzPts val="1400"/>
              <a:buChar char="●"/>
            </a:pPr>
            <a:r>
              <a:rPr lang="en" sz="1400">
                <a:solidFill>
                  <a:schemeClr val="dk1"/>
                </a:solidFill>
              </a:rPr>
              <a:t>The improvements to memory management in ARMv8-A are a major </a:t>
            </a:r>
            <a:r>
              <a:rPr b="1" lang="en" sz="1400">
                <a:solidFill>
                  <a:srgbClr val="E69138"/>
                </a:solidFill>
              </a:rPr>
              <a:t>step forward</a:t>
            </a:r>
            <a:r>
              <a:rPr lang="en" sz="1400">
                <a:solidFill>
                  <a:schemeClr val="dk1"/>
                </a:solidFill>
              </a:rPr>
              <a:t> for the ARM architecture</a:t>
            </a:r>
            <a:endParaRPr sz="1400">
              <a:solidFill>
                <a:schemeClr val="dk1"/>
              </a:solidFill>
            </a:endParaRPr>
          </a:p>
          <a:p>
            <a:pPr indent="0" lvl="0" marL="0" rtl="0" algn="l">
              <a:spcBef>
                <a:spcPts val="0"/>
              </a:spcBef>
              <a:spcAft>
                <a:spcPts val="1200"/>
              </a:spcAft>
              <a:buNone/>
            </a:pPr>
            <a:r>
              <a:t/>
            </a:r>
            <a:endParaRPr/>
          </a:p>
        </p:txBody>
      </p:sp>
      <p:pic>
        <p:nvPicPr>
          <p:cNvPr id="601" name="Google Shape;601;p71"/>
          <p:cNvPicPr preferRelativeResize="0"/>
          <p:nvPr/>
        </p:nvPicPr>
        <p:blipFill>
          <a:blip r:embed="rId3">
            <a:alphaModFix/>
          </a:blip>
          <a:stretch>
            <a:fillRect/>
          </a:stretch>
        </p:blipFill>
        <p:spPr>
          <a:xfrm>
            <a:off x="221475" y="536674"/>
            <a:ext cx="3729874" cy="3146577"/>
          </a:xfrm>
          <a:prstGeom prst="rect">
            <a:avLst/>
          </a:prstGeom>
          <a:noFill/>
          <a:ln>
            <a:noFill/>
          </a:ln>
        </p:spPr>
      </p:pic>
      <p:sp>
        <p:nvSpPr>
          <p:cNvPr id="602" name="Google Shape;602;p71"/>
          <p:cNvSpPr txBox="1"/>
          <p:nvPr/>
        </p:nvSpPr>
        <p:spPr>
          <a:xfrm>
            <a:off x="343863" y="3736112"/>
            <a:ext cx="34851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ARMv8-A </a:t>
            </a:r>
            <a:r>
              <a:rPr lang="en" sz="1100">
                <a:solidFill>
                  <a:schemeClr val="dk1"/>
                </a:solidFill>
              </a:rPr>
              <a:t>introduced the 64-bit instruction set and brought significant improvements to memory management.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2"/>
          <p:cNvSpPr txBox="1"/>
          <p:nvPr>
            <p:ph type="title"/>
          </p:nvPr>
        </p:nvSpPr>
        <p:spPr>
          <a:xfrm>
            <a:off x="1989825" y="367125"/>
            <a:ext cx="3037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Paging</a:t>
            </a:r>
            <a:endParaRPr b="1" sz="1600"/>
          </a:p>
        </p:txBody>
      </p:sp>
      <p:sp>
        <p:nvSpPr>
          <p:cNvPr id="608" name="Google Shape;608;p72"/>
          <p:cNvSpPr txBox="1"/>
          <p:nvPr>
            <p:ph idx="1" type="body"/>
          </p:nvPr>
        </p:nvSpPr>
        <p:spPr>
          <a:xfrm>
            <a:off x="4830825" y="699575"/>
            <a:ext cx="4249800" cy="419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300">
              <a:solidFill>
                <a:schemeClr val="dk1"/>
              </a:solidFill>
            </a:endParaRPr>
          </a:p>
          <a:p>
            <a:pPr indent="-311150" lvl="0" marL="457200" rtl="0" algn="l">
              <a:lnSpc>
                <a:spcPct val="100000"/>
              </a:lnSpc>
              <a:spcBef>
                <a:spcPts val="1000"/>
              </a:spcBef>
              <a:spcAft>
                <a:spcPts val="0"/>
              </a:spcAft>
              <a:buClr>
                <a:schemeClr val="dk1"/>
              </a:buClr>
              <a:buSzPts val="1300"/>
              <a:buChar char="●"/>
            </a:pPr>
            <a:r>
              <a:rPr lang="en" sz="1300">
                <a:solidFill>
                  <a:schemeClr val="dk1"/>
                </a:solidFill>
              </a:rPr>
              <a:t>Pages are typically </a:t>
            </a:r>
            <a:r>
              <a:rPr b="1" lang="en" sz="1300">
                <a:solidFill>
                  <a:srgbClr val="E69138"/>
                </a:solidFill>
              </a:rPr>
              <a:t>small</a:t>
            </a:r>
            <a:r>
              <a:rPr lang="en" sz="1300">
                <a:solidFill>
                  <a:srgbClr val="E69138"/>
                </a:solidFill>
              </a:rPr>
              <a:t> </a:t>
            </a:r>
            <a:r>
              <a:rPr lang="en" sz="1300">
                <a:solidFill>
                  <a:schemeClr val="dk1"/>
                </a:solidFill>
              </a:rPr>
              <a:t>in size, commonly 4 KB or 8 KB. </a:t>
            </a:r>
            <a:endParaRPr sz="1300">
              <a:solidFill>
                <a:schemeClr val="dk1"/>
              </a:solidFill>
            </a:endParaRPr>
          </a:p>
          <a:p>
            <a:pPr indent="-311150" lvl="0" marL="457200" rtl="0" algn="l">
              <a:lnSpc>
                <a:spcPct val="100000"/>
              </a:lnSpc>
              <a:spcBef>
                <a:spcPts val="1000"/>
              </a:spcBef>
              <a:spcAft>
                <a:spcPts val="0"/>
              </a:spcAft>
              <a:buClr>
                <a:schemeClr val="dk1"/>
              </a:buClr>
              <a:buSzPts val="1300"/>
              <a:buChar char="●"/>
            </a:pPr>
            <a:r>
              <a:rPr lang="en" sz="1300">
                <a:solidFill>
                  <a:schemeClr val="dk1"/>
                </a:solidFill>
              </a:rPr>
              <a:t>A virtual address is split into </a:t>
            </a:r>
            <a:r>
              <a:rPr b="1" lang="en" sz="1300">
                <a:solidFill>
                  <a:srgbClr val="E69138"/>
                </a:solidFill>
              </a:rPr>
              <a:t>two parts</a:t>
            </a:r>
            <a:r>
              <a:rPr lang="en" sz="1300">
                <a:solidFill>
                  <a:srgbClr val="E69138"/>
                </a:solidFill>
              </a:rPr>
              <a:t>:</a:t>
            </a:r>
            <a:r>
              <a:rPr lang="en" sz="1300">
                <a:solidFill>
                  <a:schemeClr val="dk1"/>
                </a:solidFill>
              </a:rPr>
              <a:t> the page number and the page offset.</a:t>
            </a:r>
            <a:endParaRPr sz="1300">
              <a:solidFill>
                <a:schemeClr val="dk1"/>
              </a:solidFill>
            </a:endParaRPr>
          </a:p>
          <a:p>
            <a:pPr indent="-311150" lvl="0" marL="457200" rtl="0" algn="l">
              <a:lnSpc>
                <a:spcPct val="100000"/>
              </a:lnSpc>
              <a:spcBef>
                <a:spcPts val="1000"/>
              </a:spcBef>
              <a:spcAft>
                <a:spcPts val="0"/>
              </a:spcAft>
              <a:buClr>
                <a:schemeClr val="dk1"/>
              </a:buClr>
              <a:buSzPts val="1300"/>
              <a:buChar char="●"/>
            </a:pPr>
            <a:r>
              <a:rPr lang="en" sz="1300">
                <a:solidFill>
                  <a:schemeClr val="dk1"/>
                </a:solidFill>
              </a:rPr>
              <a:t>The </a:t>
            </a:r>
            <a:r>
              <a:rPr b="1" lang="en" sz="1300">
                <a:solidFill>
                  <a:srgbClr val="E69138"/>
                </a:solidFill>
              </a:rPr>
              <a:t>page number</a:t>
            </a:r>
            <a:r>
              <a:rPr lang="en" sz="1300">
                <a:solidFill>
                  <a:schemeClr val="dk1"/>
                </a:solidFill>
              </a:rPr>
              <a:t> is used as an index into the page table to retrieve the corresponding page table entry.</a:t>
            </a:r>
            <a:endParaRPr sz="1300">
              <a:solidFill>
                <a:schemeClr val="dk1"/>
              </a:solidFill>
            </a:endParaRPr>
          </a:p>
          <a:p>
            <a:pPr indent="-311150" lvl="0" marL="457200" rtl="0" algn="l">
              <a:lnSpc>
                <a:spcPct val="100000"/>
              </a:lnSpc>
              <a:spcBef>
                <a:spcPts val="1000"/>
              </a:spcBef>
              <a:spcAft>
                <a:spcPts val="0"/>
              </a:spcAft>
              <a:buClr>
                <a:schemeClr val="dk1"/>
              </a:buClr>
              <a:buSzPts val="1300"/>
              <a:buChar char="●"/>
            </a:pPr>
            <a:r>
              <a:rPr lang="en" sz="1300">
                <a:solidFill>
                  <a:schemeClr val="dk1"/>
                </a:solidFill>
              </a:rPr>
              <a:t>The </a:t>
            </a:r>
            <a:r>
              <a:rPr b="1" lang="en" sz="1300">
                <a:solidFill>
                  <a:srgbClr val="E69138"/>
                </a:solidFill>
              </a:rPr>
              <a:t>page offset</a:t>
            </a:r>
            <a:r>
              <a:rPr lang="en" sz="1300">
                <a:solidFill>
                  <a:schemeClr val="dk1"/>
                </a:solidFill>
              </a:rPr>
              <a:t> determines the specific location within the page that the virtual address points to.</a:t>
            </a:r>
            <a:endParaRPr sz="1300">
              <a:solidFill>
                <a:schemeClr val="dk1"/>
              </a:solidFill>
            </a:endParaRPr>
          </a:p>
          <a:p>
            <a:pPr indent="-311150" lvl="0" marL="457200" rtl="0" algn="l">
              <a:lnSpc>
                <a:spcPct val="100000"/>
              </a:lnSpc>
              <a:spcBef>
                <a:spcPts val="1000"/>
              </a:spcBef>
              <a:spcAft>
                <a:spcPts val="1000"/>
              </a:spcAft>
              <a:buClr>
                <a:schemeClr val="dk1"/>
              </a:buClr>
              <a:buSzPts val="1300"/>
              <a:buChar char="●"/>
            </a:pPr>
            <a:r>
              <a:rPr b="1" lang="en" sz="1300">
                <a:solidFill>
                  <a:srgbClr val="E69138"/>
                </a:solidFill>
              </a:rPr>
              <a:t>Memory protection</a:t>
            </a:r>
            <a:r>
              <a:rPr lang="en" sz="1300">
                <a:solidFill>
                  <a:schemeClr val="dk1"/>
                </a:solidFill>
              </a:rPr>
              <a:t> is enforced by the CPU through the use of access control mechanisms, preventing unauthorized access, ensuring data integrity, and enabling secure execution of processes.</a:t>
            </a:r>
            <a:endParaRPr sz="1300">
              <a:solidFill>
                <a:schemeClr val="dk1"/>
              </a:solidFill>
            </a:endParaRPr>
          </a:p>
        </p:txBody>
      </p:sp>
      <p:pic>
        <p:nvPicPr>
          <p:cNvPr id="609" name="Google Shape;609;p72"/>
          <p:cNvPicPr preferRelativeResize="0"/>
          <p:nvPr/>
        </p:nvPicPr>
        <p:blipFill>
          <a:blip r:embed="rId3">
            <a:alphaModFix/>
          </a:blip>
          <a:stretch>
            <a:fillRect/>
          </a:stretch>
        </p:blipFill>
        <p:spPr>
          <a:xfrm>
            <a:off x="152400" y="864925"/>
            <a:ext cx="4526024" cy="3384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3"/>
          <p:cNvSpPr txBox="1"/>
          <p:nvPr>
            <p:ph type="title"/>
          </p:nvPr>
        </p:nvSpPr>
        <p:spPr>
          <a:xfrm>
            <a:off x="1245050" y="358900"/>
            <a:ext cx="314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Virtual Memory</a:t>
            </a:r>
            <a:endParaRPr b="1" sz="1700"/>
          </a:p>
        </p:txBody>
      </p:sp>
      <p:sp>
        <p:nvSpPr>
          <p:cNvPr id="615" name="Google Shape;615;p73"/>
          <p:cNvSpPr txBox="1"/>
          <p:nvPr>
            <p:ph idx="1" type="body"/>
          </p:nvPr>
        </p:nvSpPr>
        <p:spPr>
          <a:xfrm>
            <a:off x="4572000" y="1008600"/>
            <a:ext cx="4260300" cy="43851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dk1"/>
              </a:buClr>
              <a:buSzPts val="1300"/>
              <a:buChar char="●"/>
            </a:pPr>
            <a:r>
              <a:rPr b="1" lang="en" sz="1300">
                <a:solidFill>
                  <a:srgbClr val="E69138"/>
                </a:solidFill>
              </a:rPr>
              <a:t>Physical addresses:</a:t>
            </a:r>
            <a:r>
              <a:rPr lang="en" sz="1300">
                <a:solidFill>
                  <a:srgbClr val="E69138"/>
                </a:solidFill>
              </a:rPr>
              <a:t> </a:t>
            </a:r>
            <a:r>
              <a:rPr lang="en" sz="1300">
                <a:solidFill>
                  <a:schemeClr val="dk1"/>
                </a:solidFill>
              </a:rPr>
              <a:t>represents the actual locations in the physical memory where data is stored</a:t>
            </a:r>
            <a:endParaRPr sz="1300">
              <a:solidFill>
                <a:schemeClr val="dk1"/>
              </a:solidFill>
            </a:endParaRPr>
          </a:p>
          <a:p>
            <a:pPr indent="-311150" lvl="0" marL="457200" rtl="0" algn="l">
              <a:lnSpc>
                <a:spcPct val="100000"/>
              </a:lnSpc>
              <a:spcBef>
                <a:spcPts val="1000"/>
              </a:spcBef>
              <a:spcAft>
                <a:spcPts val="0"/>
              </a:spcAft>
              <a:buClr>
                <a:schemeClr val="dk1"/>
              </a:buClr>
              <a:buSzPts val="1300"/>
              <a:buChar char="●"/>
            </a:pPr>
            <a:r>
              <a:rPr b="1" lang="en" sz="1300">
                <a:solidFill>
                  <a:srgbClr val="E69138"/>
                </a:solidFill>
              </a:rPr>
              <a:t>Virtual addresses:</a:t>
            </a:r>
            <a:r>
              <a:rPr lang="en" sz="1300">
                <a:solidFill>
                  <a:srgbClr val="E69138"/>
                </a:solidFill>
              </a:rPr>
              <a:t> </a:t>
            </a:r>
            <a:r>
              <a:rPr lang="en" sz="1300">
                <a:solidFill>
                  <a:schemeClr val="dk1"/>
                </a:solidFill>
              </a:rPr>
              <a:t>Used by processes and programs and are translated into physical addresses by the memory management unit (MMU).</a:t>
            </a:r>
            <a:endParaRPr sz="1300">
              <a:solidFill>
                <a:schemeClr val="dk1"/>
              </a:solidFill>
            </a:endParaRPr>
          </a:p>
          <a:p>
            <a:pPr indent="-311150" lvl="0" marL="457200" rtl="0" algn="l">
              <a:lnSpc>
                <a:spcPct val="100000"/>
              </a:lnSpc>
              <a:spcBef>
                <a:spcPts val="1000"/>
              </a:spcBef>
              <a:spcAft>
                <a:spcPts val="0"/>
              </a:spcAft>
              <a:buClr>
                <a:schemeClr val="dk1"/>
              </a:buClr>
              <a:buSzPts val="1300"/>
              <a:buChar char="●"/>
            </a:pPr>
            <a:r>
              <a:rPr b="1" lang="en" sz="1300">
                <a:solidFill>
                  <a:srgbClr val="E69138"/>
                </a:solidFill>
              </a:rPr>
              <a:t>Address translation:</a:t>
            </a:r>
            <a:r>
              <a:rPr lang="en" sz="1300">
                <a:solidFill>
                  <a:srgbClr val="E69138"/>
                </a:solidFill>
              </a:rPr>
              <a:t> </a:t>
            </a:r>
            <a:r>
              <a:rPr lang="en" sz="1300">
                <a:solidFill>
                  <a:schemeClr val="dk1"/>
                </a:solidFill>
              </a:rPr>
              <a:t>is the process of converting virtual addresses to physical addresses. </a:t>
            </a:r>
            <a:endParaRPr sz="1300">
              <a:solidFill>
                <a:schemeClr val="dk1"/>
              </a:solidFill>
            </a:endParaRPr>
          </a:p>
          <a:p>
            <a:pPr indent="-311150" lvl="0" marL="457200" rtl="0" algn="l">
              <a:lnSpc>
                <a:spcPct val="100000"/>
              </a:lnSpc>
              <a:spcBef>
                <a:spcPts val="1000"/>
              </a:spcBef>
              <a:spcAft>
                <a:spcPts val="1000"/>
              </a:spcAft>
              <a:buClr>
                <a:schemeClr val="dk1"/>
              </a:buClr>
              <a:buSzPts val="1300"/>
              <a:buChar char="●"/>
            </a:pPr>
            <a:r>
              <a:rPr b="1" lang="en" sz="1300">
                <a:solidFill>
                  <a:srgbClr val="E69138"/>
                </a:solidFill>
              </a:rPr>
              <a:t>Memory protection:</a:t>
            </a:r>
            <a:r>
              <a:rPr lang="en" sz="1300">
                <a:solidFill>
                  <a:srgbClr val="E69138"/>
                </a:solidFill>
              </a:rPr>
              <a:t> </a:t>
            </a:r>
            <a:r>
              <a:rPr lang="en" sz="1300">
                <a:solidFill>
                  <a:schemeClr val="dk1"/>
                </a:solidFill>
              </a:rPr>
              <a:t>ensures that processes cannot access memory regions that they are not supposed to access.</a:t>
            </a:r>
            <a:endParaRPr sz="1300">
              <a:solidFill>
                <a:schemeClr val="dk1"/>
              </a:solidFill>
            </a:endParaRPr>
          </a:p>
        </p:txBody>
      </p:sp>
      <p:pic>
        <p:nvPicPr>
          <p:cNvPr id="616" name="Google Shape;616;p73"/>
          <p:cNvPicPr preferRelativeResize="0"/>
          <p:nvPr/>
        </p:nvPicPr>
        <p:blipFill>
          <a:blip r:embed="rId3">
            <a:alphaModFix/>
          </a:blip>
          <a:stretch>
            <a:fillRect/>
          </a:stretch>
        </p:blipFill>
        <p:spPr>
          <a:xfrm>
            <a:off x="743250" y="1325525"/>
            <a:ext cx="3416524" cy="211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6"/>
          <p:cNvSpPr txBox="1"/>
          <p:nvPr>
            <p:ph type="ctrTitle"/>
          </p:nvPr>
        </p:nvSpPr>
        <p:spPr>
          <a:xfrm>
            <a:off x="1087975" y="1948225"/>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900"/>
              <a:t>ARM 64-bit Processor</a:t>
            </a:r>
            <a:endParaRPr sz="3900"/>
          </a:p>
          <a:p>
            <a:pPr indent="0" lvl="0" marL="0" rtl="0" algn="ctr">
              <a:spcBef>
                <a:spcPts val="0"/>
              </a:spcBef>
              <a:spcAft>
                <a:spcPts val="0"/>
              </a:spcAft>
              <a:buClr>
                <a:schemeClr val="dk1"/>
              </a:buClr>
              <a:buSzPts val="1100"/>
              <a:buFont typeface="Arial"/>
              <a:buNone/>
            </a:pPr>
            <a:r>
              <a:t/>
            </a:r>
            <a:endParaRPr sz="3900"/>
          </a:p>
          <a:p>
            <a:pPr indent="0" lvl="0" marL="0" rtl="0" algn="ctr">
              <a:spcBef>
                <a:spcPts val="0"/>
              </a:spcBef>
              <a:spcAft>
                <a:spcPts val="0"/>
              </a:spcAft>
              <a:buNone/>
            </a:pPr>
            <a:r>
              <a:t/>
            </a:r>
            <a:endParaRPr sz="3900"/>
          </a:p>
        </p:txBody>
      </p:sp>
      <p:sp>
        <p:nvSpPr>
          <p:cNvPr id="488" name="Google Shape;488;p56"/>
          <p:cNvSpPr txBox="1"/>
          <p:nvPr>
            <p:ph idx="1" type="subTitle"/>
          </p:nvPr>
        </p:nvSpPr>
        <p:spPr>
          <a:xfrm>
            <a:off x="1087975" y="2873300"/>
            <a:ext cx="7064100" cy="44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By Claire, Din, </a:t>
            </a:r>
            <a:r>
              <a:rPr lang="en"/>
              <a:t>Mohamed</a:t>
            </a:r>
            <a:r>
              <a:rPr lang="en"/>
              <a:t>, and Wisdom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74"/>
          <p:cNvPicPr preferRelativeResize="0"/>
          <p:nvPr/>
        </p:nvPicPr>
        <p:blipFill>
          <a:blip r:embed="rId3">
            <a:alphaModFix/>
          </a:blip>
          <a:stretch>
            <a:fillRect/>
          </a:stretch>
        </p:blipFill>
        <p:spPr>
          <a:xfrm>
            <a:off x="341200" y="1090475"/>
            <a:ext cx="4361675" cy="2962550"/>
          </a:xfrm>
          <a:prstGeom prst="rect">
            <a:avLst/>
          </a:prstGeom>
          <a:noFill/>
          <a:ln>
            <a:noFill/>
          </a:ln>
        </p:spPr>
      </p:pic>
      <p:sp>
        <p:nvSpPr>
          <p:cNvPr id="622" name="Google Shape;622;p74"/>
          <p:cNvSpPr txBox="1"/>
          <p:nvPr>
            <p:ph type="title"/>
          </p:nvPr>
        </p:nvSpPr>
        <p:spPr>
          <a:xfrm>
            <a:off x="782038" y="418900"/>
            <a:ext cx="34800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200"/>
              <a:t>Memory Management Unit</a:t>
            </a:r>
            <a:endParaRPr b="1" sz="2200"/>
          </a:p>
        </p:txBody>
      </p:sp>
      <p:sp>
        <p:nvSpPr>
          <p:cNvPr id="623" name="Google Shape;623;p74"/>
          <p:cNvSpPr txBox="1"/>
          <p:nvPr/>
        </p:nvSpPr>
        <p:spPr>
          <a:xfrm>
            <a:off x="5046550" y="1117200"/>
            <a:ext cx="3776100" cy="3283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latin typeface="Montserrat"/>
                <a:ea typeface="Montserrat"/>
                <a:cs typeface="Montserrat"/>
                <a:sym typeface="Montserrat"/>
              </a:rPr>
              <a:t>The Memory Management Unit performs the </a:t>
            </a:r>
            <a:r>
              <a:rPr b="1" lang="en" sz="1200">
                <a:solidFill>
                  <a:srgbClr val="E69138"/>
                </a:solidFill>
                <a:latin typeface="Montserrat"/>
                <a:ea typeface="Montserrat"/>
                <a:cs typeface="Montserrat"/>
                <a:sym typeface="Montserrat"/>
              </a:rPr>
              <a:t>address translation</a:t>
            </a:r>
            <a:r>
              <a:rPr lang="en" sz="1200">
                <a:solidFill>
                  <a:schemeClr val="dk1"/>
                </a:solidFill>
                <a:latin typeface="Montserrat"/>
                <a:ea typeface="Montserrat"/>
                <a:cs typeface="Montserrat"/>
                <a:sym typeface="Montserrat"/>
              </a:rPr>
              <a:t> using page tables or translation tables.</a:t>
            </a:r>
            <a:endParaRPr sz="1200">
              <a:solidFill>
                <a:schemeClr val="dk1"/>
              </a:solidFill>
              <a:latin typeface="Montserrat"/>
              <a:ea typeface="Montserrat"/>
              <a:cs typeface="Montserrat"/>
              <a:sym typeface="Montserrat"/>
            </a:endParaRPr>
          </a:p>
          <a:p>
            <a:pPr indent="-304800" lvl="0" marL="457200" rtl="0" algn="l">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These tables </a:t>
            </a:r>
            <a:r>
              <a:rPr b="1" lang="en" sz="1200">
                <a:solidFill>
                  <a:srgbClr val="E69138"/>
                </a:solidFill>
                <a:latin typeface="Montserrat"/>
                <a:ea typeface="Montserrat"/>
                <a:cs typeface="Montserrat"/>
                <a:sym typeface="Montserrat"/>
              </a:rPr>
              <a:t>map</a:t>
            </a:r>
            <a:r>
              <a:rPr lang="en" sz="1200">
                <a:solidFill>
                  <a:schemeClr val="dk1"/>
                </a:solidFill>
                <a:latin typeface="Montserrat"/>
                <a:ea typeface="Montserrat"/>
                <a:cs typeface="Montserrat"/>
                <a:sym typeface="Montserrat"/>
              </a:rPr>
              <a:t> virtual addresses to physical addresses, and they also contain information about memory permissions and cache policies.</a:t>
            </a:r>
            <a:endParaRPr sz="1200">
              <a:solidFill>
                <a:schemeClr val="dk1"/>
              </a:solidFill>
              <a:latin typeface="Montserrat"/>
              <a:ea typeface="Montserrat"/>
              <a:cs typeface="Montserrat"/>
              <a:sym typeface="Montserrat"/>
            </a:endParaRPr>
          </a:p>
          <a:p>
            <a:pPr indent="-304800" lvl="0" marL="457200" rtl="0" algn="l">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When the processor accesses memory, it first </a:t>
            </a:r>
            <a:r>
              <a:rPr b="1" lang="en" sz="1200">
                <a:solidFill>
                  <a:srgbClr val="E69138"/>
                </a:solidFill>
                <a:latin typeface="Montserrat"/>
                <a:ea typeface="Montserrat"/>
                <a:cs typeface="Montserrat"/>
                <a:sym typeface="Montserrat"/>
              </a:rPr>
              <a:t>looks up</a:t>
            </a:r>
            <a:r>
              <a:rPr lang="en" sz="1200">
                <a:solidFill>
                  <a:schemeClr val="dk1"/>
                </a:solidFill>
                <a:latin typeface="Montserrat"/>
                <a:ea typeface="Montserrat"/>
                <a:cs typeface="Montserrat"/>
                <a:sym typeface="Montserrat"/>
              </a:rPr>
              <a:t> the virtual address in the translation tables. </a:t>
            </a:r>
            <a:endParaRPr sz="1200">
              <a:solidFill>
                <a:schemeClr val="dk1"/>
              </a:solidFill>
              <a:latin typeface="Montserrat"/>
              <a:ea typeface="Montserrat"/>
              <a:cs typeface="Montserrat"/>
              <a:sym typeface="Montserrat"/>
            </a:endParaRPr>
          </a:p>
          <a:p>
            <a:pPr indent="-304800" lvl="0" marL="457200" rtl="0" algn="l">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If the address is </a:t>
            </a:r>
            <a:r>
              <a:rPr b="1" lang="en" sz="1200">
                <a:solidFill>
                  <a:srgbClr val="E69138"/>
                </a:solidFill>
                <a:latin typeface="Montserrat"/>
                <a:ea typeface="Montserrat"/>
                <a:cs typeface="Montserrat"/>
                <a:sym typeface="Montserrat"/>
              </a:rPr>
              <a:t>found</a:t>
            </a:r>
            <a:r>
              <a:rPr lang="en" sz="1200">
                <a:solidFill>
                  <a:schemeClr val="dk1"/>
                </a:solidFill>
                <a:latin typeface="Montserrat"/>
                <a:ea typeface="Montserrat"/>
                <a:cs typeface="Montserrat"/>
                <a:sym typeface="Montserrat"/>
              </a:rPr>
              <a:t>, the MMU returns the corresponding physical address. </a:t>
            </a:r>
            <a:endParaRPr sz="1200">
              <a:solidFill>
                <a:schemeClr val="dk1"/>
              </a:solidFill>
              <a:latin typeface="Montserrat"/>
              <a:ea typeface="Montserrat"/>
              <a:cs typeface="Montserrat"/>
              <a:sym typeface="Montserrat"/>
            </a:endParaRPr>
          </a:p>
          <a:p>
            <a:pPr indent="-304800" lvl="0" marL="457200" rtl="0" algn="l">
              <a:spcBef>
                <a:spcPts val="1000"/>
              </a:spcBef>
              <a:spcAft>
                <a:spcPts val="1000"/>
              </a:spcAft>
              <a:buClr>
                <a:schemeClr val="dk1"/>
              </a:buClr>
              <a:buSzPts val="1200"/>
              <a:buFont typeface="Montserrat"/>
              <a:buChar char="●"/>
            </a:pPr>
            <a:r>
              <a:rPr lang="en" sz="1200">
                <a:solidFill>
                  <a:schemeClr val="dk1"/>
                </a:solidFill>
                <a:latin typeface="Montserrat"/>
                <a:ea typeface="Montserrat"/>
                <a:cs typeface="Montserrat"/>
                <a:sym typeface="Montserrat"/>
              </a:rPr>
              <a:t>If an address is </a:t>
            </a:r>
            <a:r>
              <a:rPr b="1" lang="en" sz="1200">
                <a:solidFill>
                  <a:srgbClr val="E69138"/>
                </a:solidFill>
                <a:latin typeface="Montserrat"/>
                <a:ea typeface="Montserrat"/>
                <a:cs typeface="Montserrat"/>
                <a:sym typeface="Montserrat"/>
              </a:rPr>
              <a:t>not found</a:t>
            </a:r>
            <a:r>
              <a:rPr lang="en" sz="1200">
                <a:solidFill>
                  <a:schemeClr val="dk1"/>
                </a:solidFill>
                <a:latin typeface="Montserrat"/>
                <a:ea typeface="Montserrat"/>
                <a:cs typeface="Montserrat"/>
                <a:sym typeface="Montserrat"/>
              </a:rPr>
              <a:t> by the MMU, a page fault occurs.</a:t>
            </a:r>
            <a:endParaRPr sz="120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5"/>
          <p:cNvSpPr txBox="1"/>
          <p:nvPr>
            <p:ph type="title"/>
          </p:nvPr>
        </p:nvSpPr>
        <p:spPr>
          <a:xfrm>
            <a:off x="547626" y="425875"/>
            <a:ext cx="37104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200"/>
              <a:t>Other Key Benefits of </a:t>
            </a:r>
            <a:r>
              <a:rPr b="1" lang="en" sz="2200"/>
              <a:t>MMU</a:t>
            </a:r>
            <a:endParaRPr b="1" sz="2200"/>
          </a:p>
        </p:txBody>
      </p:sp>
      <p:sp>
        <p:nvSpPr>
          <p:cNvPr id="629" name="Google Shape;629;p75"/>
          <p:cNvSpPr txBox="1"/>
          <p:nvPr/>
        </p:nvSpPr>
        <p:spPr>
          <a:xfrm>
            <a:off x="4958325" y="1053350"/>
            <a:ext cx="3510300" cy="2472900"/>
          </a:xfrm>
          <a:prstGeom prst="rect">
            <a:avLst/>
          </a:prstGeom>
          <a:noFill/>
          <a:ln>
            <a:noFill/>
          </a:ln>
        </p:spPr>
        <p:txBody>
          <a:bodyPr anchorCtr="0" anchor="t" bIns="91425" lIns="91425" spcFirstLastPara="1" rIns="91425" wrap="square" tIns="91425">
            <a:spAutoFit/>
          </a:bodyPr>
          <a:lstStyle/>
          <a:p>
            <a:pPr indent="-304800" lvl="0" marL="457200" rtl="0" algn="l">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The MMU </a:t>
            </a:r>
            <a:r>
              <a:rPr b="1" lang="en" sz="1200">
                <a:solidFill>
                  <a:srgbClr val="E69138"/>
                </a:solidFill>
                <a:latin typeface="Montserrat"/>
                <a:ea typeface="Montserrat"/>
                <a:cs typeface="Montserrat"/>
                <a:sym typeface="Montserrat"/>
              </a:rPr>
              <a:t>improves performance</a:t>
            </a:r>
            <a:r>
              <a:rPr lang="en" sz="1200">
                <a:solidFill>
                  <a:schemeClr val="dk1"/>
                </a:solidFill>
                <a:latin typeface="Montserrat"/>
                <a:ea typeface="Montserrat"/>
                <a:cs typeface="Montserrat"/>
                <a:sym typeface="Montserrat"/>
              </a:rPr>
              <a:t> by caching translations of frequently accessed memory addresses. </a:t>
            </a:r>
            <a:endParaRPr sz="1200">
              <a:solidFill>
                <a:schemeClr val="dk1"/>
              </a:solidFill>
              <a:latin typeface="Montserrat"/>
              <a:ea typeface="Montserrat"/>
              <a:cs typeface="Montserrat"/>
              <a:sym typeface="Montserrat"/>
            </a:endParaRPr>
          </a:p>
          <a:p>
            <a:pPr indent="-304800" lvl="0" marL="457200" rtl="0" algn="l">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The MMU </a:t>
            </a:r>
            <a:r>
              <a:rPr b="1" lang="en" sz="1200">
                <a:solidFill>
                  <a:srgbClr val="E69138"/>
                </a:solidFill>
                <a:latin typeface="Montserrat"/>
                <a:ea typeface="Montserrat"/>
                <a:cs typeface="Montserrat"/>
                <a:sym typeface="Montserrat"/>
              </a:rPr>
              <a:t>improves security</a:t>
            </a:r>
            <a:r>
              <a:rPr lang="en" sz="1200">
                <a:solidFill>
                  <a:schemeClr val="dk1"/>
                </a:solidFill>
                <a:latin typeface="Montserrat"/>
                <a:ea typeface="Montserrat"/>
                <a:cs typeface="Montserrat"/>
                <a:sym typeface="Montserrat"/>
              </a:rPr>
              <a:t> by preventing unauthorized access to memory.</a:t>
            </a:r>
            <a:endParaRPr sz="1200">
              <a:solidFill>
                <a:schemeClr val="dk1"/>
              </a:solidFill>
              <a:latin typeface="Montserrat"/>
              <a:ea typeface="Montserrat"/>
              <a:cs typeface="Montserrat"/>
              <a:sym typeface="Montserrat"/>
            </a:endParaRPr>
          </a:p>
          <a:p>
            <a:pPr indent="-304800" lvl="0" marL="457200" rtl="0" algn="l">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The MMU </a:t>
            </a:r>
            <a:r>
              <a:rPr b="1" lang="en" sz="1200">
                <a:solidFill>
                  <a:srgbClr val="E69138"/>
                </a:solidFill>
                <a:latin typeface="Montserrat"/>
                <a:ea typeface="Montserrat"/>
                <a:cs typeface="Montserrat"/>
                <a:sym typeface="Montserrat"/>
              </a:rPr>
              <a:t>increases flexibility</a:t>
            </a:r>
            <a:r>
              <a:rPr lang="en" sz="1200">
                <a:solidFill>
                  <a:schemeClr val="dk1"/>
                </a:solidFill>
                <a:latin typeface="Montserrat"/>
                <a:ea typeface="Montserrat"/>
                <a:cs typeface="Montserrat"/>
                <a:sym typeface="Montserrat"/>
              </a:rPr>
              <a:t> by allowing the system to be configured with different memory mappings, which can improve security and reliability.</a:t>
            </a:r>
            <a:endParaRPr sz="1200">
              <a:solidFill>
                <a:schemeClr val="dk1"/>
              </a:solidFill>
              <a:latin typeface="Montserrat"/>
              <a:ea typeface="Montserrat"/>
              <a:cs typeface="Montserrat"/>
              <a:sym typeface="Montserrat"/>
            </a:endParaRPr>
          </a:p>
        </p:txBody>
      </p:sp>
      <p:pic>
        <p:nvPicPr>
          <p:cNvPr id="630" name="Google Shape;630;p75"/>
          <p:cNvPicPr preferRelativeResize="0"/>
          <p:nvPr/>
        </p:nvPicPr>
        <p:blipFill>
          <a:blip r:embed="rId3">
            <a:alphaModFix/>
          </a:blip>
          <a:stretch>
            <a:fillRect/>
          </a:stretch>
        </p:blipFill>
        <p:spPr>
          <a:xfrm>
            <a:off x="304800" y="1130124"/>
            <a:ext cx="4213851" cy="3125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6"/>
          <p:cNvSpPr txBox="1"/>
          <p:nvPr>
            <p:ph type="title"/>
          </p:nvPr>
        </p:nvSpPr>
        <p:spPr>
          <a:xfrm>
            <a:off x="1383300" y="434400"/>
            <a:ext cx="303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Page Faults</a:t>
            </a:r>
            <a:endParaRPr b="1" sz="1700"/>
          </a:p>
        </p:txBody>
      </p:sp>
      <p:sp>
        <p:nvSpPr>
          <p:cNvPr id="636" name="Google Shape;636;p76"/>
          <p:cNvSpPr txBox="1"/>
          <p:nvPr/>
        </p:nvSpPr>
        <p:spPr>
          <a:xfrm>
            <a:off x="4267400" y="727200"/>
            <a:ext cx="4263000" cy="356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ontserrat"/>
                <a:ea typeface="Montserrat"/>
                <a:cs typeface="Montserrat"/>
                <a:sym typeface="Montserrat"/>
              </a:rPr>
              <a:t>A page fault is an </a:t>
            </a:r>
            <a:r>
              <a:rPr b="1" lang="en" sz="800">
                <a:solidFill>
                  <a:srgbClr val="E69138"/>
                </a:solidFill>
                <a:latin typeface="Montserrat"/>
                <a:ea typeface="Montserrat"/>
                <a:cs typeface="Montserrat"/>
                <a:sym typeface="Montserrat"/>
              </a:rPr>
              <a:t>exception</a:t>
            </a:r>
            <a:r>
              <a:rPr lang="en" sz="800">
                <a:solidFill>
                  <a:schemeClr val="dk1"/>
                </a:solidFill>
                <a:latin typeface="Montserrat"/>
                <a:ea typeface="Montserrat"/>
                <a:cs typeface="Montserrat"/>
                <a:sym typeface="Montserrat"/>
              </a:rPr>
              <a:t> that occurs when the processor tries to access a memory address that is not mapped in the translation tables.</a:t>
            </a:r>
            <a:endParaRPr sz="800">
              <a:solidFill>
                <a:schemeClr val="dk1"/>
              </a:solidFill>
              <a:latin typeface="Montserrat"/>
              <a:ea typeface="Montserrat"/>
              <a:cs typeface="Montserrat"/>
              <a:sym typeface="Montserrat"/>
            </a:endParaRPr>
          </a:p>
          <a:p>
            <a:pPr indent="-279400" lvl="0" marL="457200" rtl="0" algn="l">
              <a:spcBef>
                <a:spcPts val="1000"/>
              </a:spcBef>
              <a:spcAft>
                <a:spcPts val="0"/>
              </a:spcAft>
              <a:buClr>
                <a:schemeClr val="dk1"/>
              </a:buClr>
              <a:buSzPts val="800"/>
              <a:buFont typeface="Montserrat"/>
              <a:buChar char="●"/>
            </a:pPr>
            <a:r>
              <a:rPr b="1" lang="en" sz="800">
                <a:solidFill>
                  <a:schemeClr val="dk1"/>
                </a:solidFill>
                <a:latin typeface="Montserrat"/>
                <a:ea typeface="Montserrat"/>
                <a:cs typeface="Montserrat"/>
                <a:sym typeface="Montserrat"/>
              </a:rPr>
              <a:t>Types of page faults:</a:t>
            </a:r>
            <a:endParaRPr b="1" sz="800">
              <a:solidFill>
                <a:schemeClr val="dk1"/>
              </a:solidFill>
              <a:latin typeface="Montserrat"/>
              <a:ea typeface="Montserrat"/>
              <a:cs typeface="Montserrat"/>
              <a:sym typeface="Montserrat"/>
            </a:endParaRPr>
          </a:p>
          <a:p>
            <a:pPr indent="-279400" lvl="1" marL="914400" rtl="0" algn="l">
              <a:spcBef>
                <a:spcPts val="1000"/>
              </a:spcBef>
              <a:spcAft>
                <a:spcPts val="0"/>
              </a:spcAft>
              <a:buClr>
                <a:schemeClr val="dk1"/>
              </a:buClr>
              <a:buSzPts val="800"/>
              <a:buFont typeface="Montserrat"/>
              <a:buChar char="○"/>
            </a:pPr>
            <a:r>
              <a:rPr b="1" lang="en" sz="800">
                <a:solidFill>
                  <a:srgbClr val="E69138"/>
                </a:solidFill>
                <a:latin typeface="Montserrat"/>
                <a:ea typeface="Montserrat"/>
                <a:cs typeface="Montserrat"/>
                <a:sym typeface="Montserrat"/>
              </a:rPr>
              <a:t>Hard page faults: </a:t>
            </a:r>
            <a:r>
              <a:rPr lang="en" sz="800">
                <a:solidFill>
                  <a:schemeClr val="dk1"/>
                </a:solidFill>
                <a:latin typeface="Montserrat"/>
                <a:ea typeface="Montserrat"/>
                <a:cs typeface="Montserrat"/>
                <a:sym typeface="Montserrat"/>
              </a:rPr>
              <a:t>The page is not in memory at all.</a:t>
            </a:r>
            <a:endParaRPr sz="800">
              <a:solidFill>
                <a:schemeClr val="dk1"/>
              </a:solidFill>
              <a:latin typeface="Montserrat"/>
              <a:ea typeface="Montserrat"/>
              <a:cs typeface="Montserrat"/>
              <a:sym typeface="Montserrat"/>
            </a:endParaRPr>
          </a:p>
          <a:p>
            <a:pPr indent="-279400" lvl="1" marL="914400" rtl="0" algn="l">
              <a:spcBef>
                <a:spcPts val="1000"/>
              </a:spcBef>
              <a:spcAft>
                <a:spcPts val="0"/>
              </a:spcAft>
              <a:buClr>
                <a:schemeClr val="dk1"/>
              </a:buClr>
              <a:buSzPts val="800"/>
              <a:buFont typeface="Montserrat"/>
              <a:buChar char="○"/>
            </a:pPr>
            <a:r>
              <a:rPr b="1" lang="en" sz="800">
                <a:solidFill>
                  <a:srgbClr val="E69138"/>
                </a:solidFill>
                <a:latin typeface="Montserrat"/>
                <a:ea typeface="Montserrat"/>
                <a:cs typeface="Montserrat"/>
                <a:sym typeface="Montserrat"/>
              </a:rPr>
              <a:t>Soft page faults: </a:t>
            </a:r>
            <a:r>
              <a:rPr lang="en" sz="800">
                <a:solidFill>
                  <a:schemeClr val="dk1"/>
                </a:solidFill>
                <a:latin typeface="Montserrat"/>
                <a:ea typeface="Montserrat"/>
                <a:cs typeface="Montserrat"/>
                <a:sym typeface="Montserrat"/>
              </a:rPr>
              <a:t>The page is in memory, but it is not currently mapped to the processor's address space.</a:t>
            </a:r>
            <a:endParaRPr sz="800">
              <a:solidFill>
                <a:schemeClr val="dk1"/>
              </a:solidFill>
              <a:latin typeface="Montserrat"/>
              <a:ea typeface="Montserrat"/>
              <a:cs typeface="Montserrat"/>
              <a:sym typeface="Montserrat"/>
            </a:endParaRPr>
          </a:p>
          <a:p>
            <a:pPr indent="-279400" lvl="0" marL="457200" rtl="0" algn="l">
              <a:spcBef>
                <a:spcPts val="1000"/>
              </a:spcBef>
              <a:spcAft>
                <a:spcPts val="0"/>
              </a:spcAft>
              <a:buClr>
                <a:schemeClr val="dk1"/>
              </a:buClr>
              <a:buSzPts val="800"/>
              <a:buFont typeface="Montserrat"/>
              <a:buChar char="●"/>
            </a:pPr>
            <a:r>
              <a:rPr b="1" lang="en" sz="800">
                <a:solidFill>
                  <a:schemeClr val="dk1"/>
                </a:solidFill>
                <a:latin typeface="Montserrat"/>
                <a:ea typeface="Montserrat"/>
                <a:cs typeface="Montserrat"/>
                <a:sym typeface="Montserrat"/>
              </a:rPr>
              <a:t>Causes of page faults:</a:t>
            </a:r>
            <a:endParaRPr b="1" sz="800">
              <a:solidFill>
                <a:schemeClr val="dk1"/>
              </a:solidFill>
              <a:latin typeface="Montserrat"/>
              <a:ea typeface="Montserrat"/>
              <a:cs typeface="Montserrat"/>
              <a:sym typeface="Montserrat"/>
            </a:endParaRPr>
          </a:p>
          <a:p>
            <a:pPr indent="-279400" lvl="1" marL="914400" rtl="0" algn="l">
              <a:spcBef>
                <a:spcPts val="100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The page is </a:t>
            </a:r>
            <a:r>
              <a:rPr b="1" lang="en" sz="800">
                <a:solidFill>
                  <a:srgbClr val="E69138"/>
                </a:solidFill>
                <a:latin typeface="Montserrat"/>
                <a:ea typeface="Montserrat"/>
                <a:cs typeface="Montserrat"/>
                <a:sym typeface="Montserrat"/>
              </a:rPr>
              <a:t>not mapped</a:t>
            </a:r>
            <a:r>
              <a:rPr lang="en" sz="800">
                <a:solidFill>
                  <a:schemeClr val="dk1"/>
                </a:solidFill>
                <a:latin typeface="Montserrat"/>
                <a:ea typeface="Montserrat"/>
                <a:cs typeface="Montserrat"/>
                <a:sym typeface="Montserrat"/>
              </a:rPr>
              <a:t> to the processor's address space.</a:t>
            </a:r>
            <a:endParaRPr sz="800">
              <a:solidFill>
                <a:schemeClr val="dk1"/>
              </a:solidFill>
              <a:latin typeface="Montserrat"/>
              <a:ea typeface="Montserrat"/>
              <a:cs typeface="Montserrat"/>
              <a:sym typeface="Montserrat"/>
            </a:endParaRPr>
          </a:p>
          <a:p>
            <a:pPr indent="-279400" lvl="1" marL="914400" rtl="0" algn="l">
              <a:spcBef>
                <a:spcPts val="100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The page is </a:t>
            </a:r>
            <a:r>
              <a:rPr b="1" lang="en" sz="800">
                <a:solidFill>
                  <a:srgbClr val="E69138"/>
                </a:solidFill>
                <a:latin typeface="Montserrat"/>
                <a:ea typeface="Montserrat"/>
                <a:cs typeface="Montserrat"/>
                <a:sym typeface="Montserrat"/>
              </a:rPr>
              <a:t>not in memory</a:t>
            </a:r>
            <a:r>
              <a:rPr lang="en" sz="800">
                <a:solidFill>
                  <a:schemeClr val="dk1"/>
                </a:solidFill>
                <a:latin typeface="Montserrat"/>
                <a:ea typeface="Montserrat"/>
                <a:cs typeface="Montserrat"/>
                <a:sym typeface="Montserrat"/>
              </a:rPr>
              <a:t>.</a:t>
            </a:r>
            <a:endParaRPr sz="800">
              <a:solidFill>
                <a:schemeClr val="dk1"/>
              </a:solidFill>
              <a:latin typeface="Montserrat"/>
              <a:ea typeface="Montserrat"/>
              <a:cs typeface="Montserrat"/>
              <a:sym typeface="Montserrat"/>
            </a:endParaRPr>
          </a:p>
          <a:p>
            <a:pPr indent="-279400" lvl="1" marL="914400" rtl="0" algn="l">
              <a:spcBef>
                <a:spcPts val="100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The page is </a:t>
            </a:r>
            <a:r>
              <a:rPr b="1" lang="en" sz="800">
                <a:solidFill>
                  <a:srgbClr val="E69138"/>
                </a:solidFill>
                <a:latin typeface="Montserrat"/>
                <a:ea typeface="Montserrat"/>
                <a:cs typeface="Montserrat"/>
                <a:sym typeface="Montserrat"/>
              </a:rPr>
              <a:t>corrupt</a:t>
            </a:r>
            <a:r>
              <a:rPr b="1" lang="en" sz="800">
                <a:solidFill>
                  <a:schemeClr val="dk1"/>
                </a:solidFill>
                <a:latin typeface="Montserrat"/>
                <a:ea typeface="Montserrat"/>
                <a:cs typeface="Montserrat"/>
                <a:sym typeface="Montserrat"/>
              </a:rPr>
              <a:t>.</a:t>
            </a:r>
            <a:endParaRPr b="1" sz="800">
              <a:solidFill>
                <a:schemeClr val="dk1"/>
              </a:solidFill>
              <a:latin typeface="Montserrat"/>
              <a:ea typeface="Montserrat"/>
              <a:cs typeface="Montserrat"/>
              <a:sym typeface="Montserrat"/>
            </a:endParaRPr>
          </a:p>
          <a:p>
            <a:pPr indent="-279400" lvl="1" marL="914400" rtl="0" algn="l">
              <a:spcBef>
                <a:spcPts val="100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The page is </a:t>
            </a:r>
            <a:r>
              <a:rPr b="1" lang="en" sz="800">
                <a:solidFill>
                  <a:srgbClr val="E69138"/>
                </a:solidFill>
                <a:latin typeface="Montserrat"/>
                <a:ea typeface="Montserrat"/>
                <a:cs typeface="Montserrat"/>
                <a:sym typeface="Montserrat"/>
              </a:rPr>
              <a:t>locked.</a:t>
            </a:r>
            <a:endParaRPr b="1" sz="800">
              <a:solidFill>
                <a:srgbClr val="E69138"/>
              </a:solidFill>
              <a:latin typeface="Montserrat"/>
              <a:ea typeface="Montserrat"/>
              <a:cs typeface="Montserrat"/>
              <a:sym typeface="Montserrat"/>
            </a:endParaRPr>
          </a:p>
          <a:p>
            <a:pPr indent="-279400" lvl="0" marL="457200" rtl="0" algn="l">
              <a:spcBef>
                <a:spcPts val="1000"/>
              </a:spcBef>
              <a:spcAft>
                <a:spcPts val="0"/>
              </a:spcAft>
              <a:buClr>
                <a:schemeClr val="dk1"/>
              </a:buClr>
              <a:buSzPts val="800"/>
              <a:buFont typeface="Montserrat"/>
              <a:buChar char="●"/>
            </a:pPr>
            <a:r>
              <a:rPr b="1" lang="en" sz="800">
                <a:solidFill>
                  <a:schemeClr val="dk1"/>
                </a:solidFill>
                <a:latin typeface="Montserrat"/>
                <a:ea typeface="Montserrat"/>
                <a:cs typeface="Montserrat"/>
                <a:sym typeface="Montserrat"/>
              </a:rPr>
              <a:t>Handling page faults:</a:t>
            </a:r>
            <a:endParaRPr b="1" sz="800">
              <a:solidFill>
                <a:schemeClr val="dk1"/>
              </a:solidFill>
              <a:latin typeface="Montserrat"/>
              <a:ea typeface="Montserrat"/>
              <a:cs typeface="Montserrat"/>
              <a:sym typeface="Montserrat"/>
            </a:endParaRPr>
          </a:p>
          <a:p>
            <a:pPr indent="-279400" lvl="1" marL="914400" rtl="0" algn="l">
              <a:spcBef>
                <a:spcPts val="100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The operating system will handle the page fault by either loading the page into memory or by generating an error</a:t>
            </a:r>
            <a:endParaRPr sz="800">
              <a:solidFill>
                <a:schemeClr val="dk1"/>
              </a:solidFill>
              <a:latin typeface="Montserrat"/>
              <a:ea typeface="Montserrat"/>
              <a:cs typeface="Montserrat"/>
              <a:sym typeface="Montserrat"/>
            </a:endParaRPr>
          </a:p>
          <a:p>
            <a:pPr indent="0" lvl="0" marL="0" rtl="0" algn="l">
              <a:spcBef>
                <a:spcPts val="1000"/>
              </a:spcBef>
              <a:spcAft>
                <a:spcPts val="1000"/>
              </a:spcAft>
              <a:buNone/>
            </a:pPr>
            <a:r>
              <a:rPr lang="en" sz="800">
                <a:solidFill>
                  <a:schemeClr val="dk1"/>
                </a:solidFill>
                <a:latin typeface="Montserrat"/>
                <a:ea typeface="Montserrat"/>
                <a:cs typeface="Montserrat"/>
                <a:sym typeface="Montserrat"/>
              </a:rPr>
              <a:t>TLB </a:t>
            </a:r>
            <a:r>
              <a:rPr b="1" lang="en" sz="800">
                <a:solidFill>
                  <a:srgbClr val="E69138"/>
                </a:solidFill>
                <a:latin typeface="Montserrat"/>
                <a:ea typeface="Montserrat"/>
                <a:cs typeface="Montserrat"/>
                <a:sym typeface="Montserrat"/>
              </a:rPr>
              <a:t>can prevent </a:t>
            </a:r>
            <a:r>
              <a:rPr lang="en" sz="800">
                <a:solidFill>
                  <a:schemeClr val="dk1"/>
                </a:solidFill>
                <a:latin typeface="Montserrat"/>
                <a:ea typeface="Montserrat"/>
                <a:cs typeface="Montserrat"/>
                <a:sym typeface="Montserrat"/>
              </a:rPr>
              <a:t>unauthorized access to memory locations that should not be accessible</a:t>
            </a:r>
            <a:endParaRPr sz="800">
              <a:solidFill>
                <a:schemeClr val="dk1"/>
              </a:solidFill>
              <a:latin typeface="Montserrat"/>
              <a:ea typeface="Montserrat"/>
              <a:cs typeface="Montserrat"/>
              <a:sym typeface="Montserrat"/>
            </a:endParaRPr>
          </a:p>
        </p:txBody>
      </p:sp>
      <p:pic>
        <p:nvPicPr>
          <p:cNvPr id="637" name="Google Shape;637;p76"/>
          <p:cNvPicPr preferRelativeResize="0"/>
          <p:nvPr/>
        </p:nvPicPr>
        <p:blipFill>
          <a:blip r:embed="rId3">
            <a:alphaModFix/>
          </a:blip>
          <a:stretch>
            <a:fillRect/>
          </a:stretch>
        </p:blipFill>
        <p:spPr>
          <a:xfrm>
            <a:off x="243000" y="1198650"/>
            <a:ext cx="4129351" cy="249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7"/>
          <p:cNvSpPr txBox="1"/>
          <p:nvPr>
            <p:ph type="title"/>
          </p:nvPr>
        </p:nvSpPr>
        <p:spPr>
          <a:xfrm>
            <a:off x="952450" y="375675"/>
            <a:ext cx="394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720"/>
              <a:t>Translation Lookaside Buffer</a:t>
            </a:r>
            <a:endParaRPr b="1" sz="1720"/>
          </a:p>
        </p:txBody>
      </p:sp>
      <p:sp>
        <p:nvSpPr>
          <p:cNvPr id="643" name="Google Shape;643;p77"/>
          <p:cNvSpPr txBox="1"/>
          <p:nvPr>
            <p:ph idx="1" type="body"/>
          </p:nvPr>
        </p:nvSpPr>
        <p:spPr>
          <a:xfrm>
            <a:off x="4901650" y="1092325"/>
            <a:ext cx="3949200" cy="326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TLB is a cache that stores </a:t>
            </a:r>
            <a:r>
              <a:rPr b="1" lang="en" sz="1300">
                <a:solidFill>
                  <a:srgbClr val="E69138"/>
                </a:solidFill>
              </a:rPr>
              <a:t>recently used</a:t>
            </a:r>
            <a:r>
              <a:rPr lang="en" sz="1300">
                <a:solidFill>
                  <a:schemeClr val="dk1"/>
                </a:solidFill>
              </a:rPr>
              <a:t> virtual-to-physical address translations.</a:t>
            </a:r>
            <a:endParaRPr sz="1300">
              <a:solidFill>
                <a:schemeClr val="dk1"/>
              </a:solidFill>
            </a:endParaRPr>
          </a:p>
          <a:p>
            <a:pPr indent="-311150" lvl="0" marL="457200" rtl="0" algn="l">
              <a:spcBef>
                <a:spcPts val="1000"/>
              </a:spcBef>
              <a:spcAft>
                <a:spcPts val="0"/>
              </a:spcAft>
              <a:buClr>
                <a:schemeClr val="dk1"/>
              </a:buClr>
              <a:buSzPts val="1300"/>
              <a:buChar char="●"/>
            </a:pPr>
            <a:r>
              <a:rPr lang="en" sz="1300">
                <a:solidFill>
                  <a:schemeClr val="dk1"/>
                </a:solidFill>
              </a:rPr>
              <a:t>CPU first </a:t>
            </a:r>
            <a:r>
              <a:rPr b="1" lang="en" sz="1300">
                <a:solidFill>
                  <a:srgbClr val="E69138"/>
                </a:solidFill>
              </a:rPr>
              <a:t>checks</a:t>
            </a:r>
            <a:r>
              <a:rPr lang="en" sz="1300">
                <a:solidFill>
                  <a:schemeClr val="dk1"/>
                </a:solidFill>
              </a:rPr>
              <a:t> the TLB for the corresponding translation.</a:t>
            </a:r>
            <a:endParaRPr sz="1300">
              <a:solidFill>
                <a:schemeClr val="dk1"/>
              </a:solidFill>
            </a:endParaRPr>
          </a:p>
          <a:p>
            <a:pPr indent="-311150" lvl="0" marL="457200" rtl="0" algn="l">
              <a:spcBef>
                <a:spcPts val="1000"/>
              </a:spcBef>
              <a:spcAft>
                <a:spcPts val="0"/>
              </a:spcAft>
              <a:buClr>
                <a:schemeClr val="dk1"/>
              </a:buClr>
              <a:buSzPts val="1300"/>
              <a:buChar char="●"/>
            </a:pPr>
            <a:r>
              <a:rPr lang="en" sz="1300">
                <a:solidFill>
                  <a:schemeClr val="dk1"/>
                </a:solidFill>
              </a:rPr>
              <a:t>If the translation </a:t>
            </a:r>
            <a:r>
              <a:rPr b="1" lang="en" sz="1300">
                <a:solidFill>
                  <a:srgbClr val="E69138"/>
                </a:solidFill>
              </a:rPr>
              <a:t>is found</a:t>
            </a:r>
            <a:r>
              <a:rPr lang="en" sz="1300">
                <a:solidFill>
                  <a:schemeClr val="dk1"/>
                </a:solidFill>
              </a:rPr>
              <a:t> in the TLB, it is used directly, avoiding the need to access the page table. </a:t>
            </a:r>
            <a:endParaRPr sz="1300">
              <a:solidFill>
                <a:schemeClr val="dk1"/>
              </a:solidFill>
            </a:endParaRPr>
          </a:p>
          <a:p>
            <a:pPr indent="-311150" lvl="0" marL="457200" rtl="0" algn="l">
              <a:spcBef>
                <a:spcPts val="1000"/>
              </a:spcBef>
              <a:spcAft>
                <a:spcPts val="1000"/>
              </a:spcAft>
              <a:buClr>
                <a:schemeClr val="dk1"/>
              </a:buClr>
              <a:buSzPts val="1300"/>
              <a:buChar char="●"/>
            </a:pPr>
            <a:r>
              <a:rPr lang="en" sz="1300">
                <a:solidFill>
                  <a:schemeClr val="dk1"/>
                </a:solidFill>
              </a:rPr>
              <a:t>If the translation is </a:t>
            </a:r>
            <a:r>
              <a:rPr b="1" lang="en" sz="1300">
                <a:solidFill>
                  <a:srgbClr val="E69138"/>
                </a:solidFill>
              </a:rPr>
              <a:t>not found</a:t>
            </a:r>
            <a:r>
              <a:rPr lang="en" sz="1300">
                <a:solidFill>
                  <a:schemeClr val="dk1"/>
                </a:solidFill>
              </a:rPr>
              <a:t> in the TLB, the CPU performs a lookup in the page table and updates the TLB for future references.</a:t>
            </a:r>
            <a:endParaRPr>
              <a:solidFill>
                <a:schemeClr val="dk1"/>
              </a:solidFill>
            </a:endParaRPr>
          </a:p>
        </p:txBody>
      </p:sp>
      <p:pic>
        <p:nvPicPr>
          <p:cNvPr id="644" name="Google Shape;644;p77"/>
          <p:cNvPicPr preferRelativeResize="0"/>
          <p:nvPr/>
        </p:nvPicPr>
        <p:blipFill>
          <a:blip r:embed="rId3">
            <a:alphaModFix/>
          </a:blip>
          <a:stretch>
            <a:fillRect/>
          </a:stretch>
        </p:blipFill>
        <p:spPr>
          <a:xfrm>
            <a:off x="359750" y="1133188"/>
            <a:ext cx="4596850" cy="28771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8"/>
          <p:cNvSpPr txBox="1"/>
          <p:nvPr>
            <p:ph type="title"/>
          </p:nvPr>
        </p:nvSpPr>
        <p:spPr>
          <a:xfrm>
            <a:off x="611850" y="488000"/>
            <a:ext cx="7002600" cy="5727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lt1"/>
                </a:solidFill>
              </a:rPr>
              <a:t>ARM - ARM doesn’t make chips but is everywhere</a:t>
            </a:r>
            <a:endParaRPr b="1" sz="2300">
              <a:solidFill>
                <a:schemeClr val="lt1"/>
              </a:solidFill>
            </a:endParaRPr>
          </a:p>
        </p:txBody>
      </p:sp>
      <p:sp>
        <p:nvSpPr>
          <p:cNvPr id="650" name="Google Shape;650;p78"/>
          <p:cNvSpPr txBox="1"/>
          <p:nvPr/>
        </p:nvSpPr>
        <p:spPr>
          <a:xfrm>
            <a:off x="185575" y="4849000"/>
            <a:ext cx="1445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5394"/>
                </a:solidFill>
              </a:rPr>
              <a:t>Claire</a:t>
            </a:r>
            <a:endParaRPr b="1">
              <a:solidFill>
                <a:srgbClr val="0B5394"/>
              </a:solidFill>
            </a:endParaRPr>
          </a:p>
        </p:txBody>
      </p:sp>
      <p:pic>
        <p:nvPicPr>
          <p:cNvPr id="651" name="Google Shape;651;p78"/>
          <p:cNvPicPr preferRelativeResize="0"/>
          <p:nvPr/>
        </p:nvPicPr>
        <p:blipFill>
          <a:blip r:embed="rId3">
            <a:alphaModFix/>
          </a:blip>
          <a:stretch>
            <a:fillRect/>
          </a:stretch>
        </p:blipFill>
        <p:spPr>
          <a:xfrm>
            <a:off x="1504449" y="4181188"/>
            <a:ext cx="540714" cy="572700"/>
          </a:xfrm>
          <a:prstGeom prst="rect">
            <a:avLst/>
          </a:prstGeom>
          <a:noFill/>
          <a:ln>
            <a:noFill/>
          </a:ln>
        </p:spPr>
      </p:pic>
      <p:pic>
        <p:nvPicPr>
          <p:cNvPr id="652" name="Google Shape;652;p78"/>
          <p:cNvPicPr preferRelativeResize="0"/>
          <p:nvPr/>
        </p:nvPicPr>
        <p:blipFill>
          <a:blip r:embed="rId3">
            <a:alphaModFix/>
          </a:blip>
          <a:stretch>
            <a:fillRect/>
          </a:stretch>
        </p:blipFill>
        <p:spPr>
          <a:xfrm>
            <a:off x="242200" y="3989700"/>
            <a:ext cx="739650" cy="783404"/>
          </a:xfrm>
          <a:prstGeom prst="rect">
            <a:avLst/>
          </a:prstGeom>
          <a:noFill/>
          <a:ln>
            <a:noFill/>
          </a:ln>
        </p:spPr>
      </p:pic>
      <p:pic>
        <p:nvPicPr>
          <p:cNvPr id="653" name="Google Shape;653;p78"/>
          <p:cNvPicPr preferRelativeResize="0"/>
          <p:nvPr/>
        </p:nvPicPr>
        <p:blipFill>
          <a:blip r:embed="rId4">
            <a:alphaModFix/>
          </a:blip>
          <a:stretch>
            <a:fillRect/>
          </a:stretch>
        </p:blipFill>
        <p:spPr>
          <a:xfrm>
            <a:off x="3947800" y="2372750"/>
            <a:ext cx="4966449" cy="2248450"/>
          </a:xfrm>
          <a:prstGeom prst="rect">
            <a:avLst/>
          </a:prstGeom>
          <a:noFill/>
          <a:ln>
            <a:noFill/>
          </a:ln>
        </p:spPr>
      </p:pic>
      <p:sp>
        <p:nvSpPr>
          <p:cNvPr id="654" name="Google Shape;654;p78"/>
          <p:cNvSpPr txBox="1"/>
          <p:nvPr/>
        </p:nvSpPr>
        <p:spPr>
          <a:xfrm>
            <a:off x="185563" y="1228100"/>
            <a:ext cx="3286500" cy="10386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b="1" lang="en" sz="1460">
                <a:solidFill>
                  <a:schemeClr val="dk2"/>
                </a:solidFill>
              </a:rPr>
              <a:t>ARM architecture is licensed as intellectual property to partner organizations who build ARM based chips </a:t>
            </a:r>
            <a:endParaRPr/>
          </a:p>
        </p:txBody>
      </p:sp>
      <p:sp>
        <p:nvSpPr>
          <p:cNvPr id="655" name="Google Shape;655;p78"/>
          <p:cNvSpPr txBox="1"/>
          <p:nvPr/>
        </p:nvSpPr>
        <p:spPr>
          <a:xfrm>
            <a:off x="1051350" y="2620600"/>
            <a:ext cx="2189400" cy="14655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b="1" lang="en" sz="1460">
                <a:solidFill>
                  <a:schemeClr val="dk2"/>
                </a:solidFill>
              </a:rPr>
              <a:t>This model means that ARM architecture is the most implemented architecture in the world </a:t>
            </a:r>
            <a:endParaRPr b="1" sz="1460">
              <a:solidFill>
                <a:schemeClr val="dk2"/>
              </a:solidFill>
            </a:endParaRPr>
          </a:p>
        </p:txBody>
      </p:sp>
      <p:sp>
        <p:nvSpPr>
          <p:cNvPr id="656" name="Google Shape;656;p78"/>
          <p:cNvSpPr txBox="1"/>
          <p:nvPr/>
        </p:nvSpPr>
        <p:spPr>
          <a:xfrm>
            <a:off x="5323338" y="1280775"/>
            <a:ext cx="3000000" cy="10386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b="1" lang="en" sz="1460">
                <a:solidFill>
                  <a:schemeClr val="dk2"/>
                </a:solidFill>
              </a:rPr>
              <a:t>Over 250 billion chips built with ARM architecture have been manufactured and shipped since 1990</a:t>
            </a:r>
            <a:endParaRPr b="1" sz="1460">
              <a:solidFill>
                <a:schemeClr val="dk2"/>
              </a:solidFill>
            </a:endParaRPr>
          </a:p>
        </p:txBody>
      </p:sp>
      <p:sp>
        <p:nvSpPr>
          <p:cNvPr id="657" name="Google Shape;657;p78"/>
          <p:cNvSpPr/>
          <p:nvPr/>
        </p:nvSpPr>
        <p:spPr>
          <a:xfrm flipH="1" rot="10800000">
            <a:off x="311700" y="2372750"/>
            <a:ext cx="540600" cy="983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8"/>
          <p:cNvSpPr/>
          <p:nvPr/>
        </p:nvSpPr>
        <p:spPr>
          <a:xfrm>
            <a:off x="3042400" y="1736225"/>
            <a:ext cx="2189400" cy="983700"/>
          </a:xfrm>
          <a:prstGeom prst="bentArrow">
            <a:avLst>
              <a:gd fmla="val 25000" name="adj1"/>
              <a:gd fmla="val 23587"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9" name="Google Shape;659;p78"/>
          <p:cNvPicPr preferRelativeResize="0"/>
          <p:nvPr/>
        </p:nvPicPr>
        <p:blipFill>
          <a:blip r:embed="rId3">
            <a:alphaModFix/>
          </a:blip>
          <a:stretch>
            <a:fillRect/>
          </a:stretch>
        </p:blipFill>
        <p:spPr>
          <a:xfrm>
            <a:off x="8092650" y="339675"/>
            <a:ext cx="739650" cy="78340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9"/>
          <p:cNvSpPr txBox="1"/>
          <p:nvPr>
            <p:ph type="title"/>
          </p:nvPr>
        </p:nvSpPr>
        <p:spPr>
          <a:xfrm>
            <a:off x="311875" y="401850"/>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Vendors</a:t>
            </a:r>
            <a:endParaRPr/>
          </a:p>
        </p:txBody>
      </p:sp>
      <p:sp>
        <p:nvSpPr>
          <p:cNvPr id="665" name="Google Shape;665;p79"/>
          <p:cNvSpPr txBox="1"/>
          <p:nvPr>
            <p:ph idx="1" type="body"/>
          </p:nvPr>
        </p:nvSpPr>
        <p:spPr>
          <a:xfrm>
            <a:off x="311875" y="1115588"/>
            <a:ext cx="3220800" cy="2692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b="1" lang="en" sz="1250"/>
              <a:t>Qualcomm:</a:t>
            </a:r>
            <a:r>
              <a:rPr lang="en" sz="1250"/>
              <a:t> </a:t>
            </a:r>
            <a:r>
              <a:rPr lang="en" sz="1250">
                <a:solidFill>
                  <a:srgbClr val="F6B26B"/>
                </a:solidFill>
              </a:rPr>
              <a:t>Snapdragon </a:t>
            </a:r>
            <a:r>
              <a:rPr lang="en" sz="1250"/>
              <a:t>processors used in many mobile devices.</a:t>
            </a:r>
            <a:endParaRPr sz="1250"/>
          </a:p>
          <a:p>
            <a:pPr indent="0" lvl="0" marL="0" rtl="0" algn="l">
              <a:lnSpc>
                <a:spcPct val="95000"/>
              </a:lnSpc>
              <a:spcBef>
                <a:spcPts val="1200"/>
              </a:spcBef>
              <a:spcAft>
                <a:spcPts val="0"/>
              </a:spcAft>
              <a:buClr>
                <a:schemeClr val="dk1"/>
              </a:buClr>
              <a:buSzPts val="275"/>
              <a:buFont typeface="Arial"/>
              <a:buNone/>
            </a:pPr>
            <a:r>
              <a:rPr b="1" lang="en" sz="1250"/>
              <a:t>NVIDIA:</a:t>
            </a:r>
            <a:r>
              <a:rPr lang="en" sz="1250"/>
              <a:t> </a:t>
            </a:r>
            <a:r>
              <a:rPr lang="en" sz="1250">
                <a:solidFill>
                  <a:srgbClr val="F6B26B"/>
                </a:solidFill>
              </a:rPr>
              <a:t>Tegra </a:t>
            </a:r>
            <a:r>
              <a:rPr lang="en" sz="1250"/>
              <a:t>series used in mobile devices and embedded systems.</a:t>
            </a:r>
            <a:endParaRPr sz="1250"/>
          </a:p>
          <a:p>
            <a:pPr indent="0" lvl="0" marL="0" rtl="0" algn="l">
              <a:lnSpc>
                <a:spcPct val="95000"/>
              </a:lnSpc>
              <a:spcBef>
                <a:spcPts val="1200"/>
              </a:spcBef>
              <a:spcAft>
                <a:spcPts val="0"/>
              </a:spcAft>
              <a:buNone/>
            </a:pPr>
            <a:r>
              <a:rPr b="1" lang="en" sz="1250"/>
              <a:t>Apple:</a:t>
            </a:r>
            <a:r>
              <a:rPr lang="en" sz="1250"/>
              <a:t>  </a:t>
            </a:r>
            <a:r>
              <a:rPr lang="en" sz="1250">
                <a:solidFill>
                  <a:srgbClr val="F6B26B"/>
                </a:solidFill>
              </a:rPr>
              <a:t>Apple Silicon M1</a:t>
            </a:r>
            <a:r>
              <a:rPr lang="en" sz="1250"/>
              <a:t> chip used in Mac computers.</a:t>
            </a:r>
            <a:endParaRPr sz="1250"/>
          </a:p>
          <a:p>
            <a:pPr indent="0" lvl="0" marL="0" rtl="0" algn="l">
              <a:lnSpc>
                <a:spcPct val="95000"/>
              </a:lnSpc>
              <a:spcBef>
                <a:spcPts val="1200"/>
              </a:spcBef>
              <a:spcAft>
                <a:spcPts val="0"/>
              </a:spcAft>
              <a:buNone/>
            </a:pPr>
            <a:r>
              <a:rPr b="1" lang="en" sz="1250"/>
              <a:t>Samsung:</a:t>
            </a:r>
            <a:r>
              <a:rPr lang="en" sz="1250"/>
              <a:t> </a:t>
            </a:r>
            <a:r>
              <a:rPr lang="en" sz="1250">
                <a:solidFill>
                  <a:srgbClr val="F6B26B"/>
                </a:solidFill>
              </a:rPr>
              <a:t>Exynos </a:t>
            </a:r>
            <a:r>
              <a:rPr lang="en" sz="1250"/>
              <a:t>processors for mobile devices and other consumer electronics.</a:t>
            </a:r>
            <a:endParaRPr sz="1250"/>
          </a:p>
          <a:p>
            <a:pPr indent="0" lvl="0" marL="0" rtl="0" algn="l">
              <a:lnSpc>
                <a:spcPct val="95000"/>
              </a:lnSpc>
              <a:spcBef>
                <a:spcPts val="1200"/>
              </a:spcBef>
              <a:spcAft>
                <a:spcPts val="0"/>
              </a:spcAft>
              <a:buClr>
                <a:schemeClr val="dk1"/>
              </a:buClr>
              <a:buSzPts val="275"/>
              <a:buFont typeface="Arial"/>
              <a:buNone/>
            </a:pPr>
            <a:r>
              <a:rPr b="1" lang="en" sz="1250"/>
              <a:t>NXP Semiconductors:</a:t>
            </a:r>
            <a:r>
              <a:rPr lang="en" sz="1250"/>
              <a:t> ARM-based processors for automotive, industrial, and IoT applications.</a:t>
            </a:r>
            <a:endParaRPr sz="1250"/>
          </a:p>
          <a:p>
            <a:pPr indent="0" lvl="0" marL="0" rtl="0" algn="l">
              <a:lnSpc>
                <a:spcPct val="95000"/>
              </a:lnSpc>
              <a:spcBef>
                <a:spcPts val="1200"/>
              </a:spcBef>
              <a:spcAft>
                <a:spcPts val="1200"/>
              </a:spcAft>
              <a:buNone/>
            </a:pPr>
            <a:r>
              <a:t/>
            </a:r>
            <a:endParaRPr sz="700"/>
          </a:p>
        </p:txBody>
      </p:sp>
      <p:sp>
        <p:nvSpPr>
          <p:cNvPr id="666" name="Google Shape;666;p79"/>
          <p:cNvSpPr txBox="1"/>
          <p:nvPr/>
        </p:nvSpPr>
        <p:spPr>
          <a:xfrm>
            <a:off x="63825" y="4465350"/>
            <a:ext cx="1445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5394"/>
                </a:solidFill>
              </a:rPr>
              <a:t>Claire</a:t>
            </a:r>
            <a:endParaRPr b="1">
              <a:solidFill>
                <a:srgbClr val="0B5394"/>
              </a:solidFill>
            </a:endParaRPr>
          </a:p>
        </p:txBody>
      </p:sp>
      <p:sp>
        <p:nvSpPr>
          <p:cNvPr id="667" name="Google Shape;667;p79"/>
          <p:cNvSpPr txBox="1"/>
          <p:nvPr/>
        </p:nvSpPr>
        <p:spPr>
          <a:xfrm>
            <a:off x="4178575" y="612850"/>
            <a:ext cx="4404300" cy="9159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sz="1250">
                <a:solidFill>
                  <a:schemeClr val="dk2"/>
                </a:solidFill>
                <a:latin typeface="Montserrat"/>
                <a:ea typeface="Montserrat"/>
                <a:cs typeface="Montserrat"/>
                <a:sym typeface="Montserrat"/>
              </a:rPr>
              <a:t>ARM's licensing model enables a wide range of semiconductor companies to create their own ARM-based chips, leading to a diverse ecosystem of processors tailored for various applications.</a:t>
            </a:r>
            <a:endParaRPr sz="1000">
              <a:latin typeface="Montserrat"/>
              <a:ea typeface="Montserrat"/>
              <a:cs typeface="Montserrat"/>
              <a:sym typeface="Montserrat"/>
            </a:endParaRPr>
          </a:p>
        </p:txBody>
      </p:sp>
      <p:pic>
        <p:nvPicPr>
          <p:cNvPr id="668" name="Google Shape;668;p79"/>
          <p:cNvPicPr preferRelativeResize="0"/>
          <p:nvPr/>
        </p:nvPicPr>
        <p:blipFill>
          <a:blip r:embed="rId3">
            <a:alphaModFix/>
          </a:blip>
          <a:stretch>
            <a:fillRect/>
          </a:stretch>
        </p:blipFill>
        <p:spPr>
          <a:xfrm>
            <a:off x="4693525" y="1611125"/>
            <a:ext cx="827500" cy="861700"/>
          </a:xfrm>
          <a:prstGeom prst="rect">
            <a:avLst/>
          </a:prstGeom>
          <a:noFill/>
          <a:ln>
            <a:noFill/>
          </a:ln>
        </p:spPr>
      </p:pic>
      <p:pic>
        <p:nvPicPr>
          <p:cNvPr id="669" name="Google Shape;669;p79"/>
          <p:cNvPicPr preferRelativeResize="0"/>
          <p:nvPr/>
        </p:nvPicPr>
        <p:blipFill>
          <a:blip r:embed="rId4">
            <a:alphaModFix/>
          </a:blip>
          <a:stretch>
            <a:fillRect/>
          </a:stretch>
        </p:blipFill>
        <p:spPr>
          <a:xfrm>
            <a:off x="4634125" y="2646600"/>
            <a:ext cx="886900" cy="1010875"/>
          </a:xfrm>
          <a:prstGeom prst="rect">
            <a:avLst/>
          </a:prstGeom>
          <a:noFill/>
          <a:ln>
            <a:noFill/>
          </a:ln>
        </p:spPr>
      </p:pic>
      <p:pic>
        <p:nvPicPr>
          <p:cNvPr id="670" name="Google Shape;670;p79"/>
          <p:cNvPicPr preferRelativeResize="0"/>
          <p:nvPr/>
        </p:nvPicPr>
        <p:blipFill>
          <a:blip r:embed="rId5">
            <a:alphaModFix/>
          </a:blip>
          <a:stretch>
            <a:fillRect/>
          </a:stretch>
        </p:blipFill>
        <p:spPr>
          <a:xfrm>
            <a:off x="6096672" y="1635125"/>
            <a:ext cx="1502194" cy="861700"/>
          </a:xfrm>
          <a:prstGeom prst="rect">
            <a:avLst/>
          </a:prstGeom>
          <a:noFill/>
          <a:ln>
            <a:noFill/>
          </a:ln>
        </p:spPr>
      </p:pic>
      <p:pic>
        <p:nvPicPr>
          <p:cNvPr id="671" name="Google Shape;671;p79"/>
          <p:cNvPicPr preferRelativeResize="0"/>
          <p:nvPr/>
        </p:nvPicPr>
        <p:blipFill>
          <a:blip r:embed="rId6">
            <a:alphaModFix/>
          </a:blip>
          <a:stretch>
            <a:fillRect/>
          </a:stretch>
        </p:blipFill>
        <p:spPr>
          <a:xfrm>
            <a:off x="5928550" y="2571750"/>
            <a:ext cx="2296101" cy="1160599"/>
          </a:xfrm>
          <a:prstGeom prst="rect">
            <a:avLst/>
          </a:prstGeom>
          <a:noFill/>
          <a:ln>
            <a:noFill/>
          </a:ln>
        </p:spPr>
      </p:pic>
      <p:grpSp>
        <p:nvGrpSpPr>
          <p:cNvPr id="672" name="Google Shape;672;p79"/>
          <p:cNvGrpSpPr/>
          <p:nvPr/>
        </p:nvGrpSpPr>
        <p:grpSpPr>
          <a:xfrm>
            <a:off x="3469081" y="3910462"/>
            <a:ext cx="5180841" cy="767760"/>
            <a:chOff x="2624925" y="4009851"/>
            <a:chExt cx="5948153" cy="1010875"/>
          </a:xfrm>
        </p:grpSpPr>
        <p:pic>
          <p:nvPicPr>
            <p:cNvPr id="673" name="Google Shape;673;p79"/>
            <p:cNvPicPr preferRelativeResize="0"/>
            <p:nvPr/>
          </p:nvPicPr>
          <p:blipFill>
            <a:blip r:embed="rId7">
              <a:alphaModFix/>
            </a:blip>
            <a:stretch>
              <a:fillRect/>
            </a:stretch>
          </p:blipFill>
          <p:spPr>
            <a:xfrm>
              <a:off x="2624925" y="4286375"/>
              <a:ext cx="768625" cy="369650"/>
            </a:xfrm>
            <a:prstGeom prst="rect">
              <a:avLst/>
            </a:prstGeom>
            <a:noFill/>
            <a:ln>
              <a:noFill/>
            </a:ln>
          </p:spPr>
        </p:pic>
        <p:pic>
          <p:nvPicPr>
            <p:cNvPr id="674" name="Google Shape;674;p79"/>
            <p:cNvPicPr preferRelativeResize="0"/>
            <p:nvPr/>
          </p:nvPicPr>
          <p:blipFill>
            <a:blip r:embed="rId8">
              <a:alphaModFix/>
            </a:blip>
            <a:stretch>
              <a:fillRect/>
            </a:stretch>
          </p:blipFill>
          <p:spPr>
            <a:xfrm>
              <a:off x="3456308" y="4009851"/>
              <a:ext cx="5116769" cy="1010875"/>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0"/>
          <p:cNvSpPr txBox="1"/>
          <p:nvPr>
            <p:ph type="title"/>
          </p:nvPr>
        </p:nvSpPr>
        <p:spPr>
          <a:xfrm>
            <a:off x="257425" y="388625"/>
            <a:ext cx="6159300" cy="1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Vendors (continued)</a:t>
            </a:r>
            <a:endParaRPr/>
          </a:p>
        </p:txBody>
      </p:sp>
      <p:sp>
        <p:nvSpPr>
          <p:cNvPr id="680" name="Google Shape;680;p80"/>
          <p:cNvSpPr txBox="1"/>
          <p:nvPr>
            <p:ph idx="1" type="body"/>
          </p:nvPr>
        </p:nvSpPr>
        <p:spPr>
          <a:xfrm>
            <a:off x="257425" y="1136925"/>
            <a:ext cx="39165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050"/>
              <a:t>MediaTek: </a:t>
            </a:r>
            <a:r>
              <a:rPr lang="en" sz="1050"/>
              <a:t>Specialize in</a:t>
            </a:r>
            <a:r>
              <a:rPr lang="en" sz="1050">
                <a:solidFill>
                  <a:srgbClr val="F6B26B"/>
                </a:solidFill>
              </a:rPr>
              <a:t> system-on-chip (SoC)</a:t>
            </a:r>
            <a:r>
              <a:rPr lang="en" sz="1050"/>
              <a:t> , including smartphones, tablets, and smart home devices. </a:t>
            </a:r>
            <a:endParaRPr sz="1050"/>
          </a:p>
          <a:p>
            <a:pPr indent="0" lvl="0" marL="0" rtl="0" algn="l">
              <a:spcBef>
                <a:spcPts val="1200"/>
              </a:spcBef>
              <a:spcAft>
                <a:spcPts val="0"/>
              </a:spcAft>
              <a:buClr>
                <a:schemeClr val="dk1"/>
              </a:buClr>
              <a:buSzPts val="1100"/>
              <a:buFont typeface="Arial"/>
              <a:buNone/>
            </a:pPr>
            <a:r>
              <a:rPr b="1" lang="en" sz="1050"/>
              <a:t>HiSilicon: </a:t>
            </a:r>
            <a:r>
              <a:rPr lang="en" sz="1050"/>
              <a:t>Subsidiary of Huawei designs application processors, modem chips, and other semiconductor products. Primarily used in Huawei's </a:t>
            </a:r>
            <a:r>
              <a:rPr lang="en" sz="1050">
                <a:solidFill>
                  <a:srgbClr val="F6B26B"/>
                </a:solidFill>
              </a:rPr>
              <a:t>smartphones </a:t>
            </a:r>
            <a:r>
              <a:rPr lang="en" sz="1050"/>
              <a:t>and </a:t>
            </a:r>
            <a:r>
              <a:rPr lang="en" sz="1050">
                <a:solidFill>
                  <a:srgbClr val="F6B26B"/>
                </a:solidFill>
              </a:rPr>
              <a:t>networking equipment.</a:t>
            </a:r>
            <a:endParaRPr sz="1050">
              <a:solidFill>
                <a:srgbClr val="F6B26B"/>
              </a:solidFill>
            </a:endParaRPr>
          </a:p>
          <a:p>
            <a:pPr indent="0" lvl="0" marL="0" rtl="0" algn="l">
              <a:spcBef>
                <a:spcPts val="1200"/>
              </a:spcBef>
              <a:spcAft>
                <a:spcPts val="0"/>
              </a:spcAft>
              <a:buClr>
                <a:schemeClr val="dk1"/>
              </a:buClr>
              <a:buSzPts val="1100"/>
              <a:buFont typeface="Arial"/>
              <a:buNone/>
            </a:pPr>
            <a:r>
              <a:rPr b="1" lang="en" sz="1050"/>
              <a:t>Broadcom: </a:t>
            </a:r>
            <a:r>
              <a:rPr lang="en" sz="1050"/>
              <a:t>Designs and manufactures chips for wireless connectivity, networking and storage.</a:t>
            </a:r>
            <a:endParaRPr sz="1050"/>
          </a:p>
          <a:p>
            <a:pPr indent="0" lvl="0" marL="0" rtl="0" algn="l">
              <a:spcBef>
                <a:spcPts val="1200"/>
              </a:spcBef>
              <a:spcAft>
                <a:spcPts val="0"/>
              </a:spcAft>
              <a:buNone/>
            </a:pPr>
            <a:r>
              <a:rPr b="1" lang="en" sz="1050"/>
              <a:t>Texas Instruments: </a:t>
            </a:r>
            <a:r>
              <a:rPr lang="en" sz="1050"/>
              <a:t>Designs microcontrollers (MCUs) and application processors. TI's chips are used in </a:t>
            </a:r>
            <a:r>
              <a:rPr lang="en" sz="1050">
                <a:solidFill>
                  <a:srgbClr val="F6B26B"/>
                </a:solidFill>
              </a:rPr>
              <a:t>industrial automation</a:t>
            </a:r>
            <a:r>
              <a:rPr lang="en" sz="1050"/>
              <a:t> and </a:t>
            </a:r>
            <a:r>
              <a:rPr lang="en" sz="1050">
                <a:solidFill>
                  <a:srgbClr val="F6B26B"/>
                </a:solidFill>
              </a:rPr>
              <a:t>consumer electronics.</a:t>
            </a:r>
            <a:endParaRPr sz="1050">
              <a:solidFill>
                <a:srgbClr val="F6B26B"/>
              </a:solidFill>
            </a:endParaRPr>
          </a:p>
          <a:p>
            <a:pPr indent="0" lvl="0" marL="0" rtl="0" algn="l">
              <a:spcBef>
                <a:spcPts val="1200"/>
              </a:spcBef>
              <a:spcAft>
                <a:spcPts val="1200"/>
              </a:spcAft>
              <a:buNone/>
            </a:pPr>
            <a:r>
              <a:rPr b="1" lang="en" sz="1050"/>
              <a:t>Marvell Technology Group:</a:t>
            </a:r>
            <a:r>
              <a:rPr lang="en" sz="1050"/>
              <a:t> Designs chips for networking, storage, and connectivity. Their products include </a:t>
            </a:r>
            <a:r>
              <a:rPr lang="en" sz="1050">
                <a:solidFill>
                  <a:srgbClr val="F6B26B"/>
                </a:solidFill>
              </a:rPr>
              <a:t>Wi-Fi and Bluetooth chips.</a:t>
            </a:r>
            <a:endParaRPr sz="500">
              <a:solidFill>
                <a:srgbClr val="F6B26B"/>
              </a:solidFill>
            </a:endParaRPr>
          </a:p>
        </p:txBody>
      </p:sp>
      <p:sp>
        <p:nvSpPr>
          <p:cNvPr id="681" name="Google Shape;681;p80"/>
          <p:cNvSpPr txBox="1"/>
          <p:nvPr/>
        </p:nvSpPr>
        <p:spPr>
          <a:xfrm>
            <a:off x="345300" y="4490950"/>
            <a:ext cx="10257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5394"/>
                </a:solidFill>
              </a:rPr>
              <a:t>Claire</a:t>
            </a:r>
            <a:endParaRPr b="1">
              <a:solidFill>
                <a:srgbClr val="0B5394"/>
              </a:solidFill>
            </a:endParaRPr>
          </a:p>
        </p:txBody>
      </p:sp>
      <p:pic>
        <p:nvPicPr>
          <p:cNvPr id="682" name="Google Shape;682;p80"/>
          <p:cNvPicPr preferRelativeResize="0"/>
          <p:nvPr/>
        </p:nvPicPr>
        <p:blipFill>
          <a:blip r:embed="rId3">
            <a:alphaModFix/>
          </a:blip>
          <a:stretch>
            <a:fillRect/>
          </a:stretch>
        </p:blipFill>
        <p:spPr>
          <a:xfrm>
            <a:off x="7240275" y="1237300"/>
            <a:ext cx="1693749" cy="1277750"/>
          </a:xfrm>
          <a:prstGeom prst="rect">
            <a:avLst/>
          </a:prstGeom>
          <a:noFill/>
          <a:ln>
            <a:noFill/>
          </a:ln>
        </p:spPr>
      </p:pic>
      <p:pic>
        <p:nvPicPr>
          <p:cNvPr id="683" name="Google Shape;683;p80"/>
          <p:cNvPicPr preferRelativeResize="0"/>
          <p:nvPr/>
        </p:nvPicPr>
        <p:blipFill>
          <a:blip r:embed="rId4">
            <a:alphaModFix/>
          </a:blip>
          <a:stretch>
            <a:fillRect/>
          </a:stretch>
        </p:blipFill>
        <p:spPr>
          <a:xfrm>
            <a:off x="6582450" y="2981575"/>
            <a:ext cx="1904300" cy="536525"/>
          </a:xfrm>
          <a:prstGeom prst="rect">
            <a:avLst/>
          </a:prstGeom>
          <a:noFill/>
          <a:ln>
            <a:noFill/>
          </a:ln>
        </p:spPr>
      </p:pic>
      <p:grpSp>
        <p:nvGrpSpPr>
          <p:cNvPr id="684" name="Google Shape;684;p80"/>
          <p:cNvGrpSpPr/>
          <p:nvPr/>
        </p:nvGrpSpPr>
        <p:grpSpPr>
          <a:xfrm>
            <a:off x="4187517" y="3814598"/>
            <a:ext cx="4698546" cy="894941"/>
            <a:chOff x="4001075" y="3740450"/>
            <a:chExt cx="5110449" cy="1031275"/>
          </a:xfrm>
        </p:grpSpPr>
        <p:pic>
          <p:nvPicPr>
            <p:cNvPr id="685" name="Google Shape;685;p80"/>
            <p:cNvPicPr preferRelativeResize="0"/>
            <p:nvPr/>
          </p:nvPicPr>
          <p:blipFill>
            <a:blip r:embed="rId5">
              <a:alphaModFix/>
            </a:blip>
            <a:stretch>
              <a:fillRect/>
            </a:stretch>
          </p:blipFill>
          <p:spPr>
            <a:xfrm>
              <a:off x="4001087" y="3959750"/>
              <a:ext cx="5110436" cy="811975"/>
            </a:xfrm>
            <a:prstGeom prst="rect">
              <a:avLst/>
            </a:prstGeom>
            <a:noFill/>
            <a:ln>
              <a:noFill/>
            </a:ln>
          </p:spPr>
        </p:pic>
        <p:pic>
          <p:nvPicPr>
            <p:cNvPr id="686" name="Google Shape;686;p80"/>
            <p:cNvPicPr preferRelativeResize="0"/>
            <p:nvPr/>
          </p:nvPicPr>
          <p:blipFill>
            <a:blip r:embed="rId6">
              <a:alphaModFix/>
            </a:blip>
            <a:stretch>
              <a:fillRect/>
            </a:stretch>
          </p:blipFill>
          <p:spPr>
            <a:xfrm>
              <a:off x="4001075" y="3740450"/>
              <a:ext cx="970025" cy="265525"/>
            </a:xfrm>
            <a:prstGeom prst="rect">
              <a:avLst/>
            </a:prstGeom>
            <a:noFill/>
            <a:ln>
              <a:noFill/>
            </a:ln>
          </p:spPr>
        </p:pic>
      </p:grpSp>
      <p:pic>
        <p:nvPicPr>
          <p:cNvPr id="687" name="Google Shape;687;p80"/>
          <p:cNvPicPr preferRelativeResize="0"/>
          <p:nvPr/>
        </p:nvPicPr>
        <p:blipFill>
          <a:blip r:embed="rId7">
            <a:alphaModFix/>
          </a:blip>
          <a:stretch>
            <a:fillRect/>
          </a:stretch>
        </p:blipFill>
        <p:spPr>
          <a:xfrm>
            <a:off x="4413000" y="1269250"/>
            <a:ext cx="2588198" cy="625950"/>
          </a:xfrm>
          <a:prstGeom prst="rect">
            <a:avLst/>
          </a:prstGeom>
          <a:noFill/>
          <a:ln>
            <a:noFill/>
          </a:ln>
        </p:spPr>
      </p:pic>
      <p:pic>
        <p:nvPicPr>
          <p:cNvPr id="688" name="Google Shape;688;p80"/>
          <p:cNvPicPr preferRelativeResize="0"/>
          <p:nvPr/>
        </p:nvPicPr>
        <p:blipFill>
          <a:blip r:embed="rId8">
            <a:alphaModFix/>
          </a:blip>
          <a:stretch>
            <a:fillRect/>
          </a:stretch>
        </p:blipFill>
        <p:spPr>
          <a:xfrm>
            <a:off x="4629375" y="2333200"/>
            <a:ext cx="1025825" cy="959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1"/>
          <p:cNvSpPr txBox="1"/>
          <p:nvPr>
            <p:ph type="title"/>
          </p:nvPr>
        </p:nvSpPr>
        <p:spPr>
          <a:xfrm>
            <a:off x="434150" y="397050"/>
            <a:ext cx="567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Vendors (continued)</a:t>
            </a:r>
            <a:endParaRPr/>
          </a:p>
        </p:txBody>
      </p:sp>
      <p:sp>
        <p:nvSpPr>
          <p:cNvPr id="694" name="Google Shape;694;p81"/>
          <p:cNvSpPr txBox="1"/>
          <p:nvPr/>
        </p:nvSpPr>
        <p:spPr>
          <a:xfrm>
            <a:off x="434150" y="4390175"/>
            <a:ext cx="12033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5394"/>
                </a:solidFill>
              </a:rPr>
              <a:t>Claire</a:t>
            </a:r>
            <a:endParaRPr b="1">
              <a:solidFill>
                <a:srgbClr val="0B5394"/>
              </a:solidFill>
            </a:endParaRPr>
          </a:p>
        </p:txBody>
      </p:sp>
      <p:sp>
        <p:nvSpPr>
          <p:cNvPr id="695" name="Google Shape;695;p81"/>
          <p:cNvSpPr txBox="1"/>
          <p:nvPr>
            <p:ph idx="1" type="body"/>
          </p:nvPr>
        </p:nvSpPr>
        <p:spPr>
          <a:xfrm>
            <a:off x="434150" y="1065350"/>
            <a:ext cx="39165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150"/>
              <a:t>Renesas Electronics: </a:t>
            </a:r>
            <a:r>
              <a:rPr lang="en" sz="1150">
                <a:solidFill>
                  <a:srgbClr val="F6B26B"/>
                </a:solidFill>
              </a:rPr>
              <a:t>Automotive systems</a:t>
            </a:r>
            <a:r>
              <a:rPr lang="en" sz="1150"/>
              <a:t>, including advanced driver-assistance systems </a:t>
            </a:r>
            <a:r>
              <a:rPr lang="en" sz="1150">
                <a:solidFill>
                  <a:srgbClr val="F6B26B"/>
                </a:solidFill>
              </a:rPr>
              <a:t>(ADAS), infotainment, and powertrain control</a:t>
            </a:r>
            <a:r>
              <a:rPr lang="en" sz="1150"/>
              <a:t>.</a:t>
            </a:r>
            <a:endParaRPr sz="1150"/>
          </a:p>
          <a:p>
            <a:pPr indent="0" lvl="0" marL="0" rtl="0" algn="l">
              <a:spcBef>
                <a:spcPts val="1200"/>
              </a:spcBef>
              <a:spcAft>
                <a:spcPts val="0"/>
              </a:spcAft>
              <a:buClr>
                <a:schemeClr val="dk1"/>
              </a:buClr>
              <a:buSzPts val="1100"/>
              <a:buFont typeface="Arial"/>
              <a:buNone/>
            </a:pPr>
            <a:r>
              <a:rPr b="1" lang="en" sz="1150"/>
              <a:t>Fujitsu:</a:t>
            </a:r>
            <a:r>
              <a:rPr lang="en" sz="1150"/>
              <a:t> Microcontrollers, </a:t>
            </a:r>
            <a:r>
              <a:rPr lang="en" sz="1150">
                <a:solidFill>
                  <a:srgbClr val="F6B26B"/>
                </a:solidFill>
              </a:rPr>
              <a:t>ASICs</a:t>
            </a:r>
            <a:r>
              <a:rPr lang="en" sz="1150"/>
              <a:t> (application-specific integrated circuits), and </a:t>
            </a:r>
            <a:r>
              <a:rPr lang="en" sz="1150">
                <a:solidFill>
                  <a:srgbClr val="F6B26B"/>
                </a:solidFill>
              </a:rPr>
              <a:t>SoC</a:t>
            </a:r>
            <a:r>
              <a:rPr lang="en" sz="1150">
                <a:solidFill>
                  <a:schemeClr val="accent4"/>
                </a:solidFill>
              </a:rPr>
              <a:t> </a:t>
            </a:r>
            <a:r>
              <a:rPr lang="en" sz="1150"/>
              <a:t>for automotive, IoT, and telecommunications industry. </a:t>
            </a:r>
            <a:r>
              <a:rPr lang="en" sz="1150">
                <a:solidFill>
                  <a:srgbClr val="F6B26B"/>
                </a:solidFill>
              </a:rPr>
              <a:t>Fugaku Supercomputer</a:t>
            </a:r>
            <a:endParaRPr sz="1150">
              <a:solidFill>
                <a:srgbClr val="F6B26B"/>
              </a:solidFill>
            </a:endParaRPr>
          </a:p>
          <a:p>
            <a:pPr indent="0" lvl="0" marL="0" rtl="0" algn="l">
              <a:spcBef>
                <a:spcPts val="1200"/>
              </a:spcBef>
              <a:spcAft>
                <a:spcPts val="0"/>
              </a:spcAft>
              <a:buNone/>
            </a:pPr>
            <a:r>
              <a:rPr b="1" lang="en" sz="1150"/>
              <a:t>Amlogic:</a:t>
            </a:r>
            <a:r>
              <a:rPr lang="en" sz="1150"/>
              <a:t> SoCs for </a:t>
            </a:r>
            <a:r>
              <a:rPr lang="en" sz="1150">
                <a:solidFill>
                  <a:srgbClr val="F6B26B"/>
                </a:solidFill>
              </a:rPr>
              <a:t>smart TVs, media players</a:t>
            </a:r>
            <a:r>
              <a:rPr lang="en" sz="1150"/>
              <a:t>, and other multimedia devices. </a:t>
            </a:r>
            <a:endParaRPr sz="1150"/>
          </a:p>
          <a:p>
            <a:pPr indent="0" lvl="0" marL="0" rtl="0" algn="l">
              <a:spcBef>
                <a:spcPts val="1200"/>
              </a:spcBef>
              <a:spcAft>
                <a:spcPts val="1200"/>
              </a:spcAft>
              <a:buNone/>
            </a:pPr>
            <a:r>
              <a:rPr b="1" lang="en" sz="1150"/>
              <a:t>Actions Semiconductor:</a:t>
            </a:r>
            <a:r>
              <a:rPr lang="en" sz="1150"/>
              <a:t> SoCs designed for portable multimedia and consumer electronic devices specifically </a:t>
            </a:r>
            <a:r>
              <a:rPr lang="en" sz="1150">
                <a:solidFill>
                  <a:srgbClr val="F6B26B"/>
                </a:solidFill>
              </a:rPr>
              <a:t>portable media players, e-books, and virtual reality devices</a:t>
            </a:r>
            <a:endParaRPr sz="600">
              <a:solidFill>
                <a:srgbClr val="F6B26B"/>
              </a:solidFill>
            </a:endParaRPr>
          </a:p>
        </p:txBody>
      </p:sp>
      <p:grpSp>
        <p:nvGrpSpPr>
          <p:cNvPr id="696" name="Google Shape;696;p81"/>
          <p:cNvGrpSpPr/>
          <p:nvPr/>
        </p:nvGrpSpPr>
        <p:grpSpPr>
          <a:xfrm>
            <a:off x="4743443" y="2868316"/>
            <a:ext cx="3299971" cy="1798470"/>
            <a:chOff x="4606298" y="3104700"/>
            <a:chExt cx="3710751" cy="1991000"/>
          </a:xfrm>
        </p:grpSpPr>
        <p:pic>
          <p:nvPicPr>
            <p:cNvPr id="697" name="Google Shape;697;p81"/>
            <p:cNvPicPr preferRelativeResize="0"/>
            <p:nvPr/>
          </p:nvPicPr>
          <p:blipFill>
            <a:blip r:embed="rId3">
              <a:alphaModFix/>
            </a:blip>
            <a:stretch>
              <a:fillRect/>
            </a:stretch>
          </p:blipFill>
          <p:spPr>
            <a:xfrm>
              <a:off x="4606298" y="3265150"/>
              <a:ext cx="3710751" cy="1830550"/>
            </a:xfrm>
            <a:prstGeom prst="rect">
              <a:avLst/>
            </a:prstGeom>
            <a:noFill/>
            <a:ln>
              <a:noFill/>
            </a:ln>
          </p:spPr>
        </p:pic>
        <p:pic>
          <p:nvPicPr>
            <p:cNvPr id="698" name="Google Shape;698;p81"/>
            <p:cNvPicPr preferRelativeResize="0"/>
            <p:nvPr/>
          </p:nvPicPr>
          <p:blipFill>
            <a:blip r:embed="rId4">
              <a:alphaModFix/>
            </a:blip>
            <a:stretch>
              <a:fillRect/>
            </a:stretch>
          </p:blipFill>
          <p:spPr>
            <a:xfrm>
              <a:off x="4671325" y="3104700"/>
              <a:ext cx="660725" cy="202475"/>
            </a:xfrm>
            <a:prstGeom prst="rect">
              <a:avLst/>
            </a:prstGeom>
            <a:noFill/>
            <a:ln>
              <a:noFill/>
            </a:ln>
          </p:spPr>
        </p:pic>
      </p:grpSp>
      <p:pic>
        <p:nvPicPr>
          <p:cNvPr id="699" name="Google Shape;699;p81"/>
          <p:cNvPicPr preferRelativeResize="0"/>
          <p:nvPr/>
        </p:nvPicPr>
        <p:blipFill>
          <a:blip r:embed="rId5">
            <a:alphaModFix/>
          </a:blip>
          <a:stretch>
            <a:fillRect/>
          </a:stretch>
        </p:blipFill>
        <p:spPr>
          <a:xfrm>
            <a:off x="7519999" y="2055632"/>
            <a:ext cx="981251" cy="488837"/>
          </a:xfrm>
          <a:prstGeom prst="rect">
            <a:avLst/>
          </a:prstGeom>
          <a:noFill/>
          <a:ln>
            <a:noFill/>
          </a:ln>
        </p:spPr>
      </p:pic>
      <p:pic>
        <p:nvPicPr>
          <p:cNvPr id="700" name="Google Shape;700;p81"/>
          <p:cNvPicPr preferRelativeResize="0"/>
          <p:nvPr/>
        </p:nvPicPr>
        <p:blipFill>
          <a:blip r:embed="rId6">
            <a:alphaModFix/>
          </a:blip>
          <a:stretch>
            <a:fillRect/>
          </a:stretch>
        </p:blipFill>
        <p:spPr>
          <a:xfrm>
            <a:off x="4706900" y="1120800"/>
            <a:ext cx="2088654" cy="1609817"/>
          </a:xfrm>
          <a:prstGeom prst="rect">
            <a:avLst/>
          </a:prstGeom>
          <a:noFill/>
          <a:ln>
            <a:noFill/>
          </a:ln>
        </p:spPr>
      </p:pic>
      <p:pic>
        <p:nvPicPr>
          <p:cNvPr id="701" name="Google Shape;701;p81"/>
          <p:cNvPicPr preferRelativeResize="0"/>
          <p:nvPr/>
        </p:nvPicPr>
        <p:blipFill>
          <a:blip r:embed="rId7">
            <a:alphaModFix/>
          </a:blip>
          <a:stretch>
            <a:fillRect/>
          </a:stretch>
        </p:blipFill>
        <p:spPr>
          <a:xfrm>
            <a:off x="6931077" y="1120800"/>
            <a:ext cx="1554629" cy="7971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2"/>
          <p:cNvSpPr txBox="1"/>
          <p:nvPr>
            <p:ph type="title"/>
          </p:nvPr>
        </p:nvSpPr>
        <p:spPr>
          <a:xfrm>
            <a:off x="553650" y="391250"/>
            <a:ext cx="7919700" cy="4686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CPU Architecture Profiles</a:t>
            </a:r>
            <a:endParaRPr b="1">
              <a:solidFill>
                <a:schemeClr val="lt1"/>
              </a:solidFill>
            </a:endParaRPr>
          </a:p>
        </p:txBody>
      </p:sp>
      <p:sp>
        <p:nvSpPr>
          <p:cNvPr id="707" name="Google Shape;707;p82"/>
          <p:cNvSpPr/>
          <p:nvPr/>
        </p:nvSpPr>
        <p:spPr>
          <a:xfrm>
            <a:off x="3163528" y="1017725"/>
            <a:ext cx="2223600" cy="468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Roboto"/>
                <a:ea typeface="Roboto"/>
                <a:cs typeface="Roboto"/>
                <a:sym typeface="Roboto"/>
              </a:rPr>
              <a:t>Implementations</a:t>
            </a:r>
            <a:endParaRPr>
              <a:solidFill>
                <a:srgbClr val="FFFFFF"/>
              </a:solidFill>
              <a:latin typeface="Roboto"/>
              <a:ea typeface="Roboto"/>
              <a:cs typeface="Roboto"/>
              <a:sym typeface="Roboto"/>
            </a:endParaRPr>
          </a:p>
        </p:txBody>
      </p:sp>
      <p:sp>
        <p:nvSpPr>
          <p:cNvPr id="708" name="Google Shape;708;p82"/>
          <p:cNvSpPr/>
          <p:nvPr/>
        </p:nvSpPr>
        <p:spPr>
          <a:xfrm>
            <a:off x="5387343" y="1017764"/>
            <a:ext cx="3086100" cy="468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Roboto"/>
                <a:ea typeface="Roboto"/>
                <a:cs typeface="Roboto"/>
                <a:sym typeface="Roboto"/>
              </a:rPr>
              <a:t>   Use Cases</a:t>
            </a:r>
            <a:endParaRPr>
              <a:solidFill>
                <a:srgbClr val="FFFFFF"/>
              </a:solidFill>
              <a:latin typeface="Roboto"/>
              <a:ea typeface="Roboto"/>
              <a:cs typeface="Roboto"/>
              <a:sym typeface="Roboto"/>
            </a:endParaRPr>
          </a:p>
        </p:txBody>
      </p:sp>
      <p:sp>
        <p:nvSpPr>
          <p:cNvPr id="709" name="Google Shape;709;p82"/>
          <p:cNvSpPr/>
          <p:nvPr/>
        </p:nvSpPr>
        <p:spPr>
          <a:xfrm>
            <a:off x="552625" y="1017725"/>
            <a:ext cx="2598000" cy="468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82"/>
          <p:cNvGrpSpPr/>
          <p:nvPr/>
        </p:nvGrpSpPr>
        <p:grpSpPr>
          <a:xfrm>
            <a:off x="553648" y="1502927"/>
            <a:ext cx="7919372" cy="1052007"/>
            <a:chOff x="943723" y="3098500"/>
            <a:chExt cx="7257489" cy="674450"/>
          </a:xfrm>
        </p:grpSpPr>
        <p:sp>
          <p:nvSpPr>
            <p:cNvPr id="711" name="Google Shape;711;p82"/>
            <p:cNvSpPr/>
            <p:nvPr/>
          </p:nvSpPr>
          <p:spPr>
            <a:xfrm>
              <a:off x="5373412" y="3098513"/>
              <a:ext cx="2827800" cy="674400"/>
            </a:xfrm>
            <a:prstGeom prst="rect">
              <a:avLst/>
            </a:prstGeom>
            <a:solidFill>
              <a:srgbClr val="3D3D3D"/>
            </a:solid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Char char="●"/>
              </a:pPr>
              <a:r>
                <a:rPr lang="en" sz="1000">
                  <a:solidFill>
                    <a:srgbClr val="FFFFFF"/>
                  </a:solidFill>
                </a:rPr>
                <a:t>Laptops/Tablets/PCs</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Smartphones</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Smart TVs</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Cloud Storage</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Networking </a:t>
              </a:r>
              <a:r>
                <a:rPr lang="en" sz="1000">
                  <a:solidFill>
                    <a:srgbClr val="FFFFFF"/>
                  </a:solidFill>
                </a:rPr>
                <a:t>Equipment</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Supercomputers</a:t>
              </a:r>
              <a:endParaRPr sz="1000">
                <a:solidFill>
                  <a:srgbClr val="FFFFFF"/>
                </a:solidFill>
              </a:endParaRPr>
            </a:p>
          </p:txBody>
        </p:sp>
        <p:sp>
          <p:nvSpPr>
            <p:cNvPr id="712" name="Google Shape;712;p82"/>
            <p:cNvSpPr/>
            <p:nvPr/>
          </p:nvSpPr>
          <p:spPr>
            <a:xfrm>
              <a:off x="943723" y="3098500"/>
              <a:ext cx="2379900" cy="6744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2"/>
            <p:cNvSpPr/>
            <p:nvPr/>
          </p:nvSpPr>
          <p:spPr>
            <a:xfrm>
              <a:off x="1632122" y="3098513"/>
              <a:ext cx="674400" cy="674400"/>
            </a:xfrm>
            <a:prstGeom prst="rtTriangle">
              <a:avLst/>
            </a:prstGeom>
            <a:solidFill>
              <a:srgbClr val="4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2"/>
            <p:cNvSpPr/>
            <p:nvPr/>
          </p:nvSpPr>
          <p:spPr>
            <a:xfrm>
              <a:off x="943723" y="3098513"/>
              <a:ext cx="687600" cy="674400"/>
            </a:xfrm>
            <a:prstGeom prst="rtTriangl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2"/>
            <p:cNvSpPr/>
            <p:nvPr/>
          </p:nvSpPr>
          <p:spPr>
            <a:xfrm>
              <a:off x="3335453" y="3098505"/>
              <a:ext cx="2037900" cy="6744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lt1"/>
                  </a:solidFill>
                </a:rPr>
                <a:t>Computing Applications</a:t>
              </a:r>
              <a:endParaRPr sz="1600"/>
            </a:p>
          </p:txBody>
        </p:sp>
        <p:sp>
          <p:nvSpPr>
            <p:cNvPr id="716" name="Google Shape;716;p82"/>
            <p:cNvSpPr/>
            <p:nvPr/>
          </p:nvSpPr>
          <p:spPr>
            <a:xfrm>
              <a:off x="1210848" y="309855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1</a:t>
              </a:r>
              <a:endParaRPr sz="1600">
                <a:solidFill>
                  <a:srgbClr val="FFFFFF"/>
                </a:solidFill>
              </a:endParaRPr>
            </a:p>
          </p:txBody>
        </p:sp>
        <p:sp>
          <p:nvSpPr>
            <p:cNvPr id="717" name="Google Shape;717;p82"/>
            <p:cNvSpPr/>
            <p:nvPr/>
          </p:nvSpPr>
          <p:spPr>
            <a:xfrm>
              <a:off x="1704725" y="3098550"/>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Cortex-A</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Neoverse</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Cortex X</a:t>
              </a:r>
              <a:endParaRPr sz="1200">
                <a:solidFill>
                  <a:srgbClr val="FFFFFF"/>
                </a:solidFill>
              </a:endParaRPr>
            </a:p>
          </p:txBody>
        </p:sp>
      </p:grpSp>
      <p:grpSp>
        <p:nvGrpSpPr>
          <p:cNvPr id="718" name="Google Shape;718;p82"/>
          <p:cNvGrpSpPr/>
          <p:nvPr/>
        </p:nvGrpSpPr>
        <p:grpSpPr>
          <a:xfrm>
            <a:off x="553648" y="2571819"/>
            <a:ext cx="7919372" cy="1052007"/>
            <a:chOff x="943723" y="3783775"/>
            <a:chExt cx="7257489" cy="674450"/>
          </a:xfrm>
        </p:grpSpPr>
        <p:sp>
          <p:nvSpPr>
            <p:cNvPr id="719" name="Google Shape;719;p82"/>
            <p:cNvSpPr/>
            <p:nvPr/>
          </p:nvSpPr>
          <p:spPr>
            <a:xfrm>
              <a:off x="5373412" y="3783788"/>
              <a:ext cx="2827800" cy="674400"/>
            </a:xfrm>
            <a:prstGeom prst="rect">
              <a:avLst/>
            </a:prstGeom>
            <a:solidFill>
              <a:srgbClr val="3D3D3D"/>
            </a:solid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Char char="●"/>
              </a:pPr>
              <a:r>
                <a:rPr lang="en" sz="1000">
                  <a:solidFill>
                    <a:srgbClr val="FFFFFF"/>
                  </a:solidFill>
                </a:rPr>
                <a:t>Automotive Applications (steering/Braking etc)</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Medical </a:t>
              </a:r>
              <a:r>
                <a:rPr lang="en" sz="1000">
                  <a:solidFill>
                    <a:srgbClr val="FFFFFF"/>
                  </a:solidFill>
                </a:rPr>
                <a:t>Equipment</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Cameras</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Other ML Apps require real-time response</a:t>
              </a:r>
              <a:endParaRPr sz="1000">
                <a:solidFill>
                  <a:srgbClr val="FFFFFF"/>
                </a:solidFill>
              </a:endParaRPr>
            </a:p>
          </p:txBody>
        </p:sp>
        <p:sp>
          <p:nvSpPr>
            <p:cNvPr id="720" name="Google Shape;720;p82"/>
            <p:cNvSpPr/>
            <p:nvPr/>
          </p:nvSpPr>
          <p:spPr>
            <a:xfrm>
              <a:off x="943723" y="3783775"/>
              <a:ext cx="2379900" cy="6744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2"/>
            <p:cNvSpPr/>
            <p:nvPr/>
          </p:nvSpPr>
          <p:spPr>
            <a:xfrm>
              <a:off x="1632122" y="3783788"/>
              <a:ext cx="674400" cy="674400"/>
            </a:xfrm>
            <a:prstGeom prst="rtTriangle">
              <a:avLst/>
            </a:prstGeom>
            <a:solidFill>
              <a:srgbClr val="4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2"/>
            <p:cNvSpPr/>
            <p:nvPr/>
          </p:nvSpPr>
          <p:spPr>
            <a:xfrm>
              <a:off x="943723" y="3783788"/>
              <a:ext cx="687600" cy="674400"/>
            </a:xfrm>
            <a:prstGeom prst="rtTriangl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2"/>
            <p:cNvSpPr/>
            <p:nvPr/>
          </p:nvSpPr>
          <p:spPr>
            <a:xfrm>
              <a:off x="3335452" y="3783790"/>
              <a:ext cx="2037900" cy="6744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lt1"/>
                  </a:solidFill>
                </a:rPr>
                <a:t>Real Time Applications</a:t>
              </a:r>
              <a:endParaRPr sz="1600"/>
            </a:p>
          </p:txBody>
        </p:sp>
        <p:sp>
          <p:nvSpPr>
            <p:cNvPr id="724" name="Google Shape;724;p82"/>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2</a:t>
              </a:r>
              <a:endParaRPr sz="1600">
                <a:solidFill>
                  <a:srgbClr val="FFFFFF"/>
                </a:solidFill>
              </a:endParaRPr>
            </a:p>
          </p:txBody>
        </p:sp>
        <p:sp>
          <p:nvSpPr>
            <p:cNvPr id="725" name="Google Shape;725;p82"/>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Cortex-R</a:t>
              </a:r>
              <a:endParaRPr sz="1200">
                <a:solidFill>
                  <a:srgbClr val="FFFFFF"/>
                </a:solidFill>
              </a:endParaRPr>
            </a:p>
          </p:txBody>
        </p:sp>
      </p:grpSp>
      <p:grpSp>
        <p:nvGrpSpPr>
          <p:cNvPr id="726" name="Google Shape;726;p82"/>
          <p:cNvGrpSpPr/>
          <p:nvPr/>
        </p:nvGrpSpPr>
        <p:grpSpPr>
          <a:xfrm>
            <a:off x="553648" y="3640711"/>
            <a:ext cx="7919372" cy="1052007"/>
            <a:chOff x="943723" y="4469050"/>
            <a:chExt cx="7257489" cy="674450"/>
          </a:xfrm>
        </p:grpSpPr>
        <p:sp>
          <p:nvSpPr>
            <p:cNvPr id="727" name="Google Shape;727;p82"/>
            <p:cNvSpPr/>
            <p:nvPr/>
          </p:nvSpPr>
          <p:spPr>
            <a:xfrm>
              <a:off x="5373412" y="4469063"/>
              <a:ext cx="2827800" cy="674400"/>
            </a:xfrm>
            <a:prstGeom prst="rect">
              <a:avLst/>
            </a:prstGeom>
            <a:solidFill>
              <a:srgbClr val="3D3D3D"/>
            </a:solid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Char char="●"/>
              </a:pPr>
              <a:r>
                <a:rPr lang="en" sz="1000">
                  <a:solidFill>
                    <a:srgbClr val="FFFFFF"/>
                  </a:solidFill>
                </a:rPr>
                <a:t>Internet of Things (IoT) / Embedded Devices</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Sensors</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Wearables</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Smart Home products </a:t>
              </a:r>
              <a:endParaRPr sz="1000">
                <a:solidFill>
                  <a:srgbClr val="FFFFFF"/>
                </a:solidFill>
              </a:endParaRPr>
            </a:p>
          </p:txBody>
        </p:sp>
        <p:sp>
          <p:nvSpPr>
            <p:cNvPr id="728" name="Google Shape;728;p82"/>
            <p:cNvSpPr/>
            <p:nvPr/>
          </p:nvSpPr>
          <p:spPr>
            <a:xfrm>
              <a:off x="943723" y="4469050"/>
              <a:ext cx="2379900" cy="6744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2"/>
            <p:cNvSpPr/>
            <p:nvPr/>
          </p:nvSpPr>
          <p:spPr>
            <a:xfrm>
              <a:off x="1632122" y="4469063"/>
              <a:ext cx="674400" cy="674400"/>
            </a:xfrm>
            <a:prstGeom prst="rtTriangle">
              <a:avLst/>
            </a:prstGeom>
            <a:solidFill>
              <a:srgbClr val="4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2"/>
            <p:cNvSpPr/>
            <p:nvPr/>
          </p:nvSpPr>
          <p:spPr>
            <a:xfrm>
              <a:off x="943723" y="4469063"/>
              <a:ext cx="687600" cy="674400"/>
            </a:xfrm>
            <a:prstGeom prst="rtTriangl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2"/>
            <p:cNvSpPr/>
            <p:nvPr/>
          </p:nvSpPr>
          <p:spPr>
            <a:xfrm>
              <a:off x="3335453" y="4469059"/>
              <a:ext cx="2037900" cy="6744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lt1"/>
                  </a:solidFill>
                </a:rPr>
                <a:t>Small Devices (Low Power/High Energy Efficiency</a:t>
              </a:r>
              <a:endParaRPr sz="1600"/>
            </a:p>
          </p:txBody>
        </p:sp>
        <p:sp>
          <p:nvSpPr>
            <p:cNvPr id="732" name="Google Shape;732;p82"/>
            <p:cNvSpPr/>
            <p:nvPr/>
          </p:nvSpPr>
          <p:spPr>
            <a:xfrm>
              <a:off x="1210848" y="446910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3</a:t>
              </a:r>
              <a:endParaRPr sz="1600">
                <a:solidFill>
                  <a:srgbClr val="FFFFFF"/>
                </a:solidFill>
              </a:endParaRPr>
            </a:p>
          </p:txBody>
        </p:sp>
        <p:sp>
          <p:nvSpPr>
            <p:cNvPr id="733" name="Google Shape;733;p82"/>
            <p:cNvSpPr/>
            <p:nvPr/>
          </p:nvSpPr>
          <p:spPr>
            <a:xfrm>
              <a:off x="1704725" y="4469100"/>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Cortex-M</a:t>
              </a:r>
              <a:endParaRPr sz="1200">
                <a:solidFill>
                  <a:srgbClr val="FFFFFF"/>
                </a:solidFill>
              </a:endParaRPr>
            </a:p>
          </p:txBody>
        </p:sp>
      </p:grpSp>
      <p:sp>
        <p:nvSpPr>
          <p:cNvPr id="734" name="Google Shape;734;p82"/>
          <p:cNvSpPr txBox="1"/>
          <p:nvPr/>
        </p:nvSpPr>
        <p:spPr>
          <a:xfrm>
            <a:off x="7655775" y="4418375"/>
            <a:ext cx="1445700" cy="428700"/>
          </a:xfrm>
          <a:prstGeom prst="rect">
            <a:avLst/>
          </a:prstGeom>
          <a:noFill/>
          <a:ln>
            <a:noFill/>
          </a:ln>
        </p:spPr>
        <p:txBody>
          <a:bodyPr anchorCtr="0" anchor="t" bIns="91425" lIns="85725" spcFirstLastPara="1" rIns="91425" wrap="square" tIns="91425">
            <a:noAutofit/>
          </a:bodyPr>
          <a:lstStyle/>
          <a:p>
            <a:pPr indent="0" lvl="0" marL="0" rtl="0" algn="r">
              <a:spcBef>
                <a:spcPts val="0"/>
              </a:spcBef>
              <a:spcAft>
                <a:spcPts val="0"/>
              </a:spcAft>
              <a:buNone/>
            </a:pPr>
            <a:r>
              <a:rPr b="1" lang="en">
                <a:solidFill>
                  <a:srgbClr val="0B5394"/>
                </a:solidFill>
              </a:rPr>
              <a:t>Claire</a:t>
            </a:r>
            <a:endParaRPr b="1">
              <a:solidFill>
                <a:srgbClr val="0B539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3"/>
          <p:cNvSpPr txBox="1"/>
          <p:nvPr>
            <p:ph type="title"/>
          </p:nvPr>
        </p:nvSpPr>
        <p:spPr>
          <a:xfrm>
            <a:off x="305375" y="401688"/>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ARM</a:t>
            </a:r>
            <a:endParaRPr/>
          </a:p>
        </p:txBody>
      </p:sp>
      <p:sp>
        <p:nvSpPr>
          <p:cNvPr id="740" name="Google Shape;740;p83">
            <a:hlinkClick r:id="rId3"/>
          </p:cNvPr>
          <p:cNvSpPr/>
          <p:nvPr/>
        </p:nvSpPr>
        <p:spPr>
          <a:xfrm>
            <a:off x="8025375" y="4328588"/>
            <a:ext cx="421200" cy="3798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83"/>
          <p:cNvGrpSpPr/>
          <p:nvPr/>
        </p:nvGrpSpPr>
        <p:grpSpPr>
          <a:xfrm>
            <a:off x="4569397" y="1094851"/>
            <a:ext cx="2125837" cy="1790129"/>
            <a:chOff x="3216519" y="1002150"/>
            <a:chExt cx="1944600" cy="1569600"/>
          </a:xfrm>
        </p:grpSpPr>
        <p:sp>
          <p:nvSpPr>
            <p:cNvPr id="742" name="Google Shape;742;p83"/>
            <p:cNvSpPr/>
            <p:nvPr/>
          </p:nvSpPr>
          <p:spPr>
            <a:xfrm flipH="1">
              <a:off x="3216519" y="1002150"/>
              <a:ext cx="1944600" cy="1569600"/>
            </a:xfrm>
            <a:prstGeom prst="round2DiagRect">
              <a:avLst>
                <a:gd fmla="val 0" name="adj1"/>
                <a:gd fmla="val 17764" name="adj2"/>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idaloka"/>
                <a:ea typeface="Vidaloka"/>
                <a:cs typeface="Vidaloka"/>
                <a:sym typeface="Vidaloka"/>
              </a:endParaRPr>
            </a:p>
          </p:txBody>
        </p:sp>
        <p:sp>
          <p:nvSpPr>
            <p:cNvPr id="743" name="Google Shape;743;p83"/>
            <p:cNvSpPr txBox="1"/>
            <p:nvPr/>
          </p:nvSpPr>
          <p:spPr>
            <a:xfrm>
              <a:off x="3461163" y="1244660"/>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Vidaloka"/>
                  <a:ea typeface="Vidaloka"/>
                  <a:cs typeface="Vidaloka"/>
                  <a:sym typeface="Vidaloka"/>
                </a:rPr>
                <a:t>Fast</a:t>
              </a:r>
              <a:endParaRPr sz="1100">
                <a:solidFill>
                  <a:srgbClr val="FFFFFF"/>
                </a:solidFill>
                <a:latin typeface="Vidaloka"/>
                <a:ea typeface="Vidaloka"/>
                <a:cs typeface="Vidaloka"/>
                <a:sym typeface="Vidaloka"/>
              </a:endParaRPr>
            </a:p>
          </p:txBody>
        </p:sp>
        <p:sp>
          <p:nvSpPr>
            <p:cNvPr id="744" name="Google Shape;744;p83"/>
            <p:cNvSpPr txBox="1"/>
            <p:nvPr/>
          </p:nvSpPr>
          <p:spPr>
            <a:xfrm>
              <a:off x="3461163" y="1598165"/>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Vidaloka"/>
                  <a:ea typeface="Vidaloka"/>
                  <a:cs typeface="Vidaloka"/>
                  <a:sym typeface="Vidaloka"/>
                </a:rPr>
                <a:t>ARM Processors can execute many more instructions instructions than Intel Processors</a:t>
              </a:r>
              <a:endParaRPr sz="800">
                <a:solidFill>
                  <a:srgbClr val="FFFFFF"/>
                </a:solidFill>
                <a:latin typeface="Vidaloka"/>
                <a:ea typeface="Vidaloka"/>
                <a:cs typeface="Vidaloka"/>
                <a:sym typeface="Vidaloka"/>
              </a:endParaRPr>
            </a:p>
          </p:txBody>
        </p:sp>
      </p:grpSp>
      <p:grpSp>
        <p:nvGrpSpPr>
          <p:cNvPr id="745" name="Google Shape;745;p83"/>
          <p:cNvGrpSpPr/>
          <p:nvPr/>
        </p:nvGrpSpPr>
        <p:grpSpPr>
          <a:xfrm>
            <a:off x="2448773" y="1094851"/>
            <a:ext cx="2125837" cy="1790129"/>
            <a:chOff x="1271925" y="1002150"/>
            <a:chExt cx="1944600" cy="1569600"/>
          </a:xfrm>
        </p:grpSpPr>
        <p:sp>
          <p:nvSpPr>
            <p:cNvPr id="746" name="Google Shape;746;p83"/>
            <p:cNvSpPr/>
            <p:nvPr/>
          </p:nvSpPr>
          <p:spPr>
            <a:xfrm rot="10800000">
              <a:off x="1271925" y="1002150"/>
              <a:ext cx="1944600" cy="1569600"/>
            </a:xfrm>
            <a:prstGeom prst="round2DiagRect">
              <a:avLst>
                <a:gd fmla="val 0" name="adj1"/>
                <a:gd fmla="val 17764" name="adj2"/>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idaloka"/>
                <a:ea typeface="Vidaloka"/>
                <a:cs typeface="Vidaloka"/>
                <a:sym typeface="Vidaloka"/>
              </a:endParaRPr>
            </a:p>
          </p:txBody>
        </p:sp>
        <p:sp>
          <p:nvSpPr>
            <p:cNvPr id="747" name="Google Shape;747;p83"/>
            <p:cNvSpPr txBox="1"/>
            <p:nvPr/>
          </p:nvSpPr>
          <p:spPr>
            <a:xfrm>
              <a:off x="1496688" y="1244660"/>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Vidaloka"/>
                  <a:ea typeface="Vidaloka"/>
                  <a:cs typeface="Vidaloka"/>
                  <a:sym typeface="Vidaloka"/>
                </a:rPr>
                <a:t>Simple</a:t>
              </a:r>
              <a:endParaRPr sz="1100">
                <a:solidFill>
                  <a:srgbClr val="FFFFFF"/>
                </a:solidFill>
                <a:latin typeface="Vidaloka"/>
                <a:ea typeface="Vidaloka"/>
                <a:cs typeface="Vidaloka"/>
                <a:sym typeface="Vidaloka"/>
              </a:endParaRPr>
            </a:p>
          </p:txBody>
        </p:sp>
        <p:sp>
          <p:nvSpPr>
            <p:cNvPr id="748" name="Google Shape;748;p83"/>
            <p:cNvSpPr txBox="1"/>
            <p:nvPr/>
          </p:nvSpPr>
          <p:spPr>
            <a:xfrm>
              <a:off x="1518379" y="1608826"/>
              <a:ext cx="15534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Vidaloka"/>
                  <a:ea typeface="Vidaloka"/>
                  <a:cs typeface="Vidaloka"/>
                  <a:sym typeface="Vidaloka"/>
                </a:rPr>
                <a:t>RISC Architecture means fewer instructions. ARM scales out rather than up</a:t>
              </a:r>
              <a:endParaRPr sz="800">
                <a:solidFill>
                  <a:srgbClr val="FFFFFF"/>
                </a:solidFill>
                <a:latin typeface="Vidaloka"/>
                <a:ea typeface="Vidaloka"/>
                <a:cs typeface="Vidaloka"/>
                <a:sym typeface="Vidaloka"/>
              </a:endParaRPr>
            </a:p>
          </p:txBody>
        </p:sp>
      </p:grpSp>
      <p:grpSp>
        <p:nvGrpSpPr>
          <p:cNvPr id="749" name="Google Shape;749;p83"/>
          <p:cNvGrpSpPr/>
          <p:nvPr/>
        </p:nvGrpSpPr>
        <p:grpSpPr>
          <a:xfrm>
            <a:off x="2448773" y="2880906"/>
            <a:ext cx="2125837" cy="1790129"/>
            <a:chOff x="1271925" y="2571750"/>
            <a:chExt cx="1944600" cy="1569600"/>
          </a:xfrm>
        </p:grpSpPr>
        <p:sp>
          <p:nvSpPr>
            <p:cNvPr id="750" name="Google Shape;750;p83"/>
            <p:cNvSpPr/>
            <p:nvPr/>
          </p:nvSpPr>
          <p:spPr>
            <a:xfrm flipH="1">
              <a:off x="1271925" y="2571750"/>
              <a:ext cx="1944600" cy="1569600"/>
            </a:xfrm>
            <a:prstGeom prst="round2DiagRect">
              <a:avLst>
                <a:gd fmla="val 0" name="adj1"/>
                <a:gd fmla="val 17764" name="adj2"/>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idaloka"/>
                <a:ea typeface="Vidaloka"/>
                <a:cs typeface="Vidaloka"/>
                <a:sym typeface="Vidaloka"/>
              </a:endParaRPr>
            </a:p>
          </p:txBody>
        </p:sp>
        <p:sp>
          <p:nvSpPr>
            <p:cNvPr id="751" name="Google Shape;751;p83"/>
            <p:cNvSpPr txBox="1"/>
            <p:nvPr/>
          </p:nvSpPr>
          <p:spPr>
            <a:xfrm>
              <a:off x="1386801" y="2691742"/>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Vidaloka"/>
                  <a:ea typeface="Vidaloka"/>
                  <a:cs typeface="Vidaloka"/>
                  <a:sym typeface="Vidaloka"/>
                </a:rPr>
                <a:t>Energy Efficient </a:t>
              </a:r>
              <a:endParaRPr sz="1100">
                <a:solidFill>
                  <a:srgbClr val="FFFFFF"/>
                </a:solidFill>
                <a:latin typeface="Vidaloka"/>
                <a:ea typeface="Vidaloka"/>
                <a:cs typeface="Vidaloka"/>
                <a:sym typeface="Vidaloka"/>
              </a:endParaRPr>
            </a:p>
          </p:txBody>
        </p:sp>
        <p:sp>
          <p:nvSpPr>
            <p:cNvPr id="752" name="Google Shape;752;p83"/>
            <p:cNvSpPr txBox="1"/>
            <p:nvPr/>
          </p:nvSpPr>
          <p:spPr>
            <a:xfrm>
              <a:off x="1518367" y="3028886"/>
              <a:ext cx="1451700" cy="39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800">
                  <a:solidFill>
                    <a:schemeClr val="lt1"/>
                  </a:solidFill>
                  <a:latin typeface="Vidaloka"/>
                  <a:ea typeface="Vidaloka"/>
                  <a:cs typeface="Vidaloka"/>
                  <a:sym typeface="Vidaloka"/>
                </a:rPr>
                <a:t>Reduction in energy marm processors produce less heat</a:t>
              </a:r>
              <a:endParaRPr sz="1200">
                <a:solidFill>
                  <a:srgbClr val="FFFFFF"/>
                </a:solidFill>
                <a:latin typeface="Vidaloka"/>
                <a:ea typeface="Vidaloka"/>
                <a:cs typeface="Vidaloka"/>
                <a:sym typeface="Vidaloka"/>
              </a:endParaRPr>
            </a:p>
          </p:txBody>
        </p:sp>
      </p:grpSp>
      <p:grpSp>
        <p:nvGrpSpPr>
          <p:cNvPr id="753" name="Google Shape;753;p83"/>
          <p:cNvGrpSpPr/>
          <p:nvPr/>
        </p:nvGrpSpPr>
        <p:grpSpPr>
          <a:xfrm>
            <a:off x="4569397" y="2880906"/>
            <a:ext cx="2125837" cy="1790129"/>
            <a:chOff x="3216519" y="2571750"/>
            <a:chExt cx="1944600" cy="1569600"/>
          </a:xfrm>
        </p:grpSpPr>
        <p:sp>
          <p:nvSpPr>
            <p:cNvPr id="754" name="Google Shape;754;p83"/>
            <p:cNvSpPr/>
            <p:nvPr/>
          </p:nvSpPr>
          <p:spPr>
            <a:xfrm rot="10800000">
              <a:off x="3216519" y="2571750"/>
              <a:ext cx="1944600" cy="1569600"/>
            </a:xfrm>
            <a:prstGeom prst="round2DiagRect">
              <a:avLst>
                <a:gd fmla="val 0" name="adj1"/>
                <a:gd fmla="val 17764" name="adj2"/>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Vidaloka"/>
                <a:ea typeface="Vidaloka"/>
                <a:cs typeface="Vidaloka"/>
                <a:sym typeface="Vidaloka"/>
              </a:endParaRPr>
            </a:p>
          </p:txBody>
        </p:sp>
        <p:sp>
          <p:nvSpPr>
            <p:cNvPr id="755" name="Google Shape;755;p83"/>
            <p:cNvSpPr txBox="1"/>
            <p:nvPr/>
          </p:nvSpPr>
          <p:spPr>
            <a:xfrm>
              <a:off x="3285989" y="26221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Vidaloka"/>
                  <a:ea typeface="Vidaloka"/>
                  <a:cs typeface="Vidaloka"/>
                  <a:sym typeface="Vidaloka"/>
                </a:rPr>
                <a:t>Expanding Implementations</a:t>
              </a:r>
              <a:endParaRPr sz="1100">
                <a:solidFill>
                  <a:srgbClr val="FFFFFF"/>
                </a:solidFill>
                <a:latin typeface="Vidaloka"/>
                <a:ea typeface="Vidaloka"/>
                <a:cs typeface="Vidaloka"/>
                <a:sym typeface="Vidaloka"/>
              </a:endParaRPr>
            </a:p>
          </p:txBody>
        </p:sp>
        <p:sp>
          <p:nvSpPr>
            <p:cNvPr id="756" name="Google Shape;756;p83"/>
            <p:cNvSpPr txBox="1"/>
            <p:nvPr/>
          </p:nvSpPr>
          <p:spPr>
            <a:xfrm>
              <a:off x="3358963" y="2940075"/>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750">
                  <a:solidFill>
                    <a:schemeClr val="lt1"/>
                  </a:solidFill>
                  <a:latin typeface="Vidaloka"/>
                  <a:ea typeface="Vidaloka"/>
                  <a:cs typeface="Vidaloka"/>
                  <a:sym typeface="Vidaloka"/>
                </a:rPr>
                <a:t>Because arm is so efficient it is starting to be implemented for cloud computing and machine learning</a:t>
              </a:r>
              <a:endParaRPr sz="750">
                <a:solidFill>
                  <a:schemeClr val="lt1"/>
                </a:solidFill>
                <a:latin typeface="Vidaloka"/>
                <a:ea typeface="Vidaloka"/>
                <a:cs typeface="Vidaloka"/>
                <a:sym typeface="Vidaloka"/>
              </a:endParaRPr>
            </a:p>
            <a:p>
              <a:pPr indent="0" lvl="0" marL="0" rtl="0" algn="l">
                <a:lnSpc>
                  <a:spcPct val="115000"/>
                </a:lnSpc>
                <a:spcBef>
                  <a:spcPts val="1200"/>
                </a:spcBef>
                <a:spcAft>
                  <a:spcPts val="1600"/>
                </a:spcAft>
                <a:buNone/>
              </a:pPr>
              <a:r>
                <a:t/>
              </a:r>
              <a:endParaRPr sz="400">
                <a:solidFill>
                  <a:srgbClr val="FFFFFF"/>
                </a:solidFill>
                <a:latin typeface="Vidaloka"/>
                <a:ea typeface="Vidaloka"/>
                <a:cs typeface="Vidaloka"/>
                <a:sym typeface="Vidaloka"/>
              </a:endParaRPr>
            </a:p>
          </p:txBody>
        </p:sp>
      </p:grpSp>
      <p:sp>
        <p:nvSpPr>
          <p:cNvPr id="757" name="Google Shape;757;p83"/>
          <p:cNvSpPr txBox="1"/>
          <p:nvPr/>
        </p:nvSpPr>
        <p:spPr>
          <a:xfrm>
            <a:off x="7639825" y="4442300"/>
            <a:ext cx="1445700" cy="428700"/>
          </a:xfrm>
          <a:prstGeom prst="rect">
            <a:avLst/>
          </a:prstGeom>
          <a:noFill/>
          <a:ln>
            <a:noFill/>
          </a:ln>
        </p:spPr>
        <p:txBody>
          <a:bodyPr anchorCtr="0" anchor="t" bIns="91425" lIns="85725" spcFirstLastPara="1" rIns="91425" wrap="square" tIns="91425">
            <a:noAutofit/>
          </a:bodyPr>
          <a:lstStyle/>
          <a:p>
            <a:pPr indent="0" lvl="0" marL="0" rtl="0" algn="r">
              <a:spcBef>
                <a:spcPts val="0"/>
              </a:spcBef>
              <a:spcAft>
                <a:spcPts val="0"/>
              </a:spcAft>
              <a:buNone/>
            </a:pPr>
            <a:r>
              <a:rPr b="1" lang="en">
                <a:solidFill>
                  <a:srgbClr val="0B5394"/>
                </a:solidFill>
              </a:rPr>
              <a:t>Claire</a:t>
            </a:r>
            <a:endParaRPr b="1">
              <a:solidFill>
                <a:srgbClr val="0B539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94" name="Google Shape;494;p57"/>
          <p:cNvSpPr txBox="1"/>
          <p:nvPr>
            <p:ph idx="1" type="body"/>
          </p:nvPr>
        </p:nvSpPr>
        <p:spPr>
          <a:xfrm>
            <a:off x="311700" y="12722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ARM stands for Advanced RISC Machines.</a:t>
            </a:r>
            <a:endParaRPr/>
          </a:p>
          <a:p>
            <a:pPr indent="-317500" lvl="0" marL="457200" rtl="0" algn="l">
              <a:spcBef>
                <a:spcPts val="0"/>
              </a:spcBef>
              <a:spcAft>
                <a:spcPts val="0"/>
              </a:spcAft>
              <a:buSzPts val="1400"/>
              <a:buChar char="●"/>
            </a:pPr>
            <a:r>
              <a:rPr lang="en"/>
              <a:t>ARM chips are a type of processor that is used in a wide variety of devices.</a:t>
            </a:r>
            <a:endParaRPr/>
          </a:p>
          <a:p>
            <a:pPr indent="-317500" lvl="0" marL="457200" rtl="0" algn="l">
              <a:spcBef>
                <a:spcPts val="0"/>
              </a:spcBef>
              <a:spcAft>
                <a:spcPts val="0"/>
              </a:spcAft>
              <a:buSzPts val="1400"/>
              <a:buChar char="●"/>
            </a:pPr>
            <a:r>
              <a:rPr lang="en"/>
              <a:t>ARM chips are designed to be power efficient, which makes them ideal for mobile devices.</a:t>
            </a:r>
            <a:endParaRPr/>
          </a:p>
          <a:p>
            <a:pPr indent="-317500" lvl="0" marL="457200" rtl="0" algn="l">
              <a:spcBef>
                <a:spcPts val="0"/>
              </a:spcBef>
              <a:spcAft>
                <a:spcPts val="0"/>
              </a:spcAft>
              <a:buSzPts val="1400"/>
              <a:buChar char="●"/>
            </a:pPr>
            <a:r>
              <a:rPr lang="en"/>
              <a:t>ARM chips are used in more than 95% of all smartphones.</a:t>
            </a:r>
            <a:endParaRPr/>
          </a:p>
          <a:p>
            <a:pPr indent="-317500" lvl="0" marL="457200" rtl="0" algn="l">
              <a:spcBef>
                <a:spcPts val="0"/>
              </a:spcBef>
              <a:spcAft>
                <a:spcPts val="0"/>
              </a:spcAft>
              <a:buSzPts val="1400"/>
              <a:buChar char="●"/>
            </a:pPr>
            <a:r>
              <a:rPr lang="en"/>
              <a:t>The first ARM chip was released in 1985.</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495" name="Google Shape;495;p57"/>
          <p:cNvPicPr preferRelativeResize="0"/>
          <p:nvPr/>
        </p:nvPicPr>
        <p:blipFill>
          <a:blip r:embed="rId3">
            <a:alphaModFix/>
          </a:blip>
          <a:stretch>
            <a:fillRect/>
          </a:stretch>
        </p:blipFill>
        <p:spPr>
          <a:xfrm flipH="1">
            <a:off x="4468150" y="747900"/>
            <a:ext cx="4364154" cy="3820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4"/>
          <p:cNvSpPr txBox="1"/>
          <p:nvPr>
            <p:ph type="title"/>
          </p:nvPr>
        </p:nvSpPr>
        <p:spPr>
          <a:xfrm>
            <a:off x="506125" y="406625"/>
            <a:ext cx="59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 Noteworthy Implementations</a:t>
            </a:r>
            <a:endParaRPr/>
          </a:p>
        </p:txBody>
      </p:sp>
      <p:sp>
        <p:nvSpPr>
          <p:cNvPr id="763" name="Google Shape;763;p84"/>
          <p:cNvSpPr txBox="1"/>
          <p:nvPr/>
        </p:nvSpPr>
        <p:spPr>
          <a:xfrm>
            <a:off x="7528125" y="4418375"/>
            <a:ext cx="1445700" cy="428700"/>
          </a:xfrm>
          <a:prstGeom prst="rect">
            <a:avLst/>
          </a:prstGeom>
          <a:noFill/>
          <a:ln>
            <a:noFill/>
          </a:ln>
        </p:spPr>
        <p:txBody>
          <a:bodyPr anchorCtr="0" anchor="t" bIns="91425" lIns="85725" spcFirstLastPara="1" rIns="91425" wrap="square" tIns="91425">
            <a:noAutofit/>
          </a:bodyPr>
          <a:lstStyle/>
          <a:p>
            <a:pPr indent="0" lvl="0" marL="0" rtl="0" algn="r">
              <a:spcBef>
                <a:spcPts val="0"/>
              </a:spcBef>
              <a:spcAft>
                <a:spcPts val="0"/>
              </a:spcAft>
              <a:buNone/>
            </a:pPr>
            <a:r>
              <a:rPr b="1" lang="en">
                <a:solidFill>
                  <a:srgbClr val="0B5394"/>
                </a:solidFill>
              </a:rPr>
              <a:t>Claire</a:t>
            </a:r>
            <a:endParaRPr b="1">
              <a:solidFill>
                <a:srgbClr val="0B5394"/>
              </a:solidFill>
            </a:endParaRPr>
          </a:p>
        </p:txBody>
      </p:sp>
      <p:sp>
        <p:nvSpPr>
          <p:cNvPr id="764" name="Google Shape;764;p84"/>
          <p:cNvSpPr txBox="1"/>
          <p:nvPr>
            <p:ph idx="1" type="body"/>
          </p:nvPr>
        </p:nvSpPr>
        <p:spPr>
          <a:xfrm>
            <a:off x="506125" y="1112350"/>
            <a:ext cx="75087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250"/>
              <a:t>Google:</a:t>
            </a:r>
            <a:endParaRPr b="1" sz="1250"/>
          </a:p>
          <a:p>
            <a:pPr indent="-307975" lvl="0" marL="457200" rtl="0" algn="l">
              <a:spcBef>
                <a:spcPts val="1200"/>
              </a:spcBef>
              <a:spcAft>
                <a:spcPts val="0"/>
              </a:spcAft>
              <a:buSzPts val="1250"/>
              <a:buChar char="-"/>
            </a:pPr>
            <a:r>
              <a:rPr lang="en" sz="1250"/>
              <a:t>Google's mobile operating system, Android, runs on ARM-based processors used in smartphones, tablets and Chromebooks also run on arm processors.</a:t>
            </a:r>
            <a:endParaRPr sz="1250"/>
          </a:p>
          <a:p>
            <a:pPr indent="-333375" lvl="0" marL="457200" rtl="0" algn="l">
              <a:spcBef>
                <a:spcPts val="0"/>
              </a:spcBef>
              <a:spcAft>
                <a:spcPts val="0"/>
              </a:spcAft>
              <a:buSzPts val="1650"/>
              <a:buChar char="-"/>
            </a:pPr>
            <a:r>
              <a:rPr lang="en" sz="1250"/>
              <a:t>ARM-based server processor </a:t>
            </a:r>
            <a:r>
              <a:rPr lang="en" sz="1410">
                <a:solidFill>
                  <a:srgbClr val="F6B26B"/>
                </a:solidFill>
              </a:rPr>
              <a:t>Tao T2A</a:t>
            </a:r>
            <a:r>
              <a:rPr lang="en" sz="1410"/>
              <a:t> </a:t>
            </a:r>
            <a:r>
              <a:rPr lang="en" sz="1250"/>
              <a:t> (2023)</a:t>
            </a:r>
            <a:endParaRPr sz="1250"/>
          </a:p>
          <a:p>
            <a:pPr indent="0" lvl="0" marL="0" rtl="0" algn="l">
              <a:spcBef>
                <a:spcPts val="1200"/>
              </a:spcBef>
              <a:spcAft>
                <a:spcPts val="0"/>
              </a:spcAft>
              <a:buClr>
                <a:schemeClr val="dk1"/>
              </a:buClr>
              <a:buSzPts val="1100"/>
              <a:buFont typeface="Arial"/>
              <a:buNone/>
            </a:pPr>
            <a:r>
              <a:rPr b="1" lang="en" sz="1250"/>
              <a:t>Microsoft:  </a:t>
            </a:r>
            <a:endParaRPr b="1" sz="1250"/>
          </a:p>
          <a:p>
            <a:pPr indent="-307975" lvl="0" marL="457200" rtl="0" algn="l">
              <a:spcBef>
                <a:spcPts val="1200"/>
              </a:spcBef>
              <a:spcAft>
                <a:spcPts val="0"/>
              </a:spcAft>
              <a:buSzPts val="1250"/>
              <a:buChar char="-"/>
            </a:pPr>
            <a:r>
              <a:rPr lang="en" sz="1250"/>
              <a:t>Developed the Microsoft SQ1 and SQ2 processors in collaboration with Qualcomm, powering Microsoft Surface devices. </a:t>
            </a:r>
            <a:endParaRPr sz="1250"/>
          </a:p>
          <a:p>
            <a:pPr indent="-307975" lvl="0" marL="457200" rtl="0" algn="l">
              <a:spcBef>
                <a:spcPts val="0"/>
              </a:spcBef>
              <a:spcAft>
                <a:spcPts val="0"/>
              </a:spcAft>
              <a:buSzPts val="1250"/>
              <a:buChar char="-"/>
            </a:pPr>
            <a:r>
              <a:rPr lang="en" sz="1250"/>
              <a:t>Microsoft's </a:t>
            </a:r>
            <a:r>
              <a:rPr lang="en" sz="1250">
                <a:solidFill>
                  <a:srgbClr val="F6B26B"/>
                </a:solidFill>
              </a:rPr>
              <a:t>Azure </a:t>
            </a:r>
            <a:r>
              <a:rPr lang="en" sz="1250"/>
              <a:t>cloud platform offers ARM-based cloud computing resources.</a:t>
            </a:r>
            <a:endParaRPr sz="1250"/>
          </a:p>
          <a:p>
            <a:pPr indent="-307975" lvl="0" marL="457200" rtl="0" algn="l">
              <a:spcBef>
                <a:spcPts val="0"/>
              </a:spcBef>
              <a:spcAft>
                <a:spcPts val="0"/>
              </a:spcAft>
              <a:buSzPts val="1250"/>
              <a:buChar char="-"/>
            </a:pPr>
            <a:r>
              <a:rPr lang="en" sz="1250">
                <a:solidFill>
                  <a:srgbClr val="F6B26B"/>
                </a:solidFill>
              </a:rPr>
              <a:t>Windows/VS Code</a:t>
            </a:r>
            <a:r>
              <a:rPr lang="en" sz="1250"/>
              <a:t> and other apps now run on arm devices.</a:t>
            </a:r>
            <a:endParaRPr sz="1250"/>
          </a:p>
          <a:p>
            <a:pPr indent="0" lvl="0" marL="0" rtl="0" algn="l">
              <a:spcBef>
                <a:spcPts val="1200"/>
              </a:spcBef>
              <a:spcAft>
                <a:spcPts val="0"/>
              </a:spcAft>
              <a:buClr>
                <a:schemeClr val="dk1"/>
              </a:buClr>
              <a:buSzPts val="1100"/>
              <a:buFont typeface="Arial"/>
              <a:buNone/>
            </a:pPr>
            <a:r>
              <a:rPr b="1" lang="en" sz="1250"/>
              <a:t>Amazon: </a:t>
            </a:r>
            <a:endParaRPr b="1" sz="1250"/>
          </a:p>
          <a:p>
            <a:pPr indent="-307975" lvl="0" marL="457200" rtl="0" algn="l">
              <a:spcBef>
                <a:spcPts val="1200"/>
              </a:spcBef>
              <a:spcAft>
                <a:spcPts val="0"/>
              </a:spcAft>
              <a:buSzPts val="1250"/>
              <a:buChar char="-"/>
            </a:pPr>
            <a:r>
              <a:rPr lang="en" sz="1250"/>
              <a:t>Amazon's Echo devices, Kindle e-readers</a:t>
            </a:r>
            <a:endParaRPr sz="1250"/>
          </a:p>
          <a:p>
            <a:pPr indent="-307975" lvl="0" marL="457200" rtl="0" algn="l">
              <a:spcBef>
                <a:spcPts val="0"/>
              </a:spcBef>
              <a:spcAft>
                <a:spcPts val="0"/>
              </a:spcAft>
              <a:buSzPts val="1250"/>
              <a:buChar char="-"/>
            </a:pPr>
            <a:r>
              <a:rPr lang="en" sz="1250"/>
              <a:t>Amazon Web Services </a:t>
            </a:r>
            <a:r>
              <a:rPr lang="en" sz="1250">
                <a:solidFill>
                  <a:srgbClr val="F6B26B"/>
                </a:solidFill>
              </a:rPr>
              <a:t>(AWS)</a:t>
            </a:r>
            <a:r>
              <a:rPr lang="en" sz="1250"/>
              <a:t> instances leverage ARM-based processors </a:t>
            </a:r>
            <a:r>
              <a:rPr lang="en" sz="1250">
                <a:solidFill>
                  <a:srgbClr val="F6B26B"/>
                </a:solidFill>
              </a:rPr>
              <a:t>(Gravitron)</a:t>
            </a:r>
            <a:r>
              <a:rPr lang="en" sz="1250"/>
              <a:t> for specific use cases.</a:t>
            </a:r>
            <a:endParaRPr sz="125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 Registers Used</a:t>
            </a:r>
            <a:endParaRPr/>
          </a:p>
        </p:txBody>
      </p:sp>
      <p:sp>
        <p:nvSpPr>
          <p:cNvPr id="770" name="Google Shape;770;p85"/>
          <p:cNvSpPr txBox="1"/>
          <p:nvPr>
            <p:ph idx="1" type="body"/>
          </p:nvPr>
        </p:nvSpPr>
        <p:spPr>
          <a:xfrm>
            <a:off x="332250" y="1272975"/>
            <a:ext cx="4215900" cy="22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General-purpose registers (</a:t>
            </a:r>
            <a:r>
              <a:rPr b="1" lang="en"/>
              <a:t>GPR</a:t>
            </a:r>
            <a:r>
              <a:rPr lang="en"/>
              <a:t>s):</a:t>
            </a:r>
            <a:endParaRPr/>
          </a:p>
          <a:p>
            <a:pPr indent="0" lvl="0" marL="0" rtl="0" algn="l">
              <a:spcBef>
                <a:spcPts val="1200"/>
              </a:spcBef>
              <a:spcAft>
                <a:spcPts val="0"/>
              </a:spcAft>
              <a:buClr>
                <a:schemeClr val="dk1"/>
              </a:buClr>
              <a:buSzPts val="1100"/>
              <a:buFont typeface="Arial"/>
              <a:buNone/>
            </a:pPr>
            <a:r>
              <a:rPr lang="en"/>
              <a:t>   31:  </a:t>
            </a:r>
            <a:r>
              <a:rPr b="1" lang="en"/>
              <a:t>x0 - x30</a:t>
            </a:r>
            <a:r>
              <a:rPr lang="en"/>
              <a:t> (w0 - w30 in 32-bit mode)</a:t>
            </a:r>
            <a:endParaRPr/>
          </a:p>
          <a:p>
            <a:pPr indent="0" lvl="0" marL="0" rtl="0" algn="l">
              <a:spcBef>
                <a:spcPts val="1200"/>
              </a:spcBef>
              <a:spcAft>
                <a:spcPts val="0"/>
              </a:spcAft>
              <a:buClr>
                <a:schemeClr val="dk1"/>
              </a:buClr>
              <a:buSzPts val="1100"/>
              <a:buFont typeface="Arial"/>
              <a:buNone/>
            </a:pPr>
            <a:r>
              <a:rPr lang="en"/>
              <a:t>Register x30 (w30 32-bit mode) is typically used as the link register for function calls</a:t>
            </a:r>
            <a:endParaRPr/>
          </a:p>
          <a:p>
            <a:pPr indent="0" lvl="0" marL="0" rtl="0" algn="l">
              <a:spcBef>
                <a:spcPts val="1200"/>
              </a:spcBef>
              <a:spcAft>
                <a:spcPts val="0"/>
              </a:spcAft>
              <a:buClr>
                <a:schemeClr val="dk1"/>
              </a:buClr>
              <a:buSzPts val="1100"/>
              <a:buFont typeface="Arial"/>
              <a:buNone/>
            </a:pPr>
            <a:r>
              <a:rPr lang="en"/>
              <a:t>2. Stack Pointer (</a:t>
            </a:r>
            <a:r>
              <a:rPr b="1" lang="en"/>
              <a:t>SP</a:t>
            </a:r>
            <a:r>
              <a:rPr lang="en"/>
              <a:t>): points to the top of the current stack frame</a:t>
            </a:r>
            <a:endParaRPr/>
          </a:p>
          <a:p>
            <a:pPr indent="0" lvl="0" marL="0" rtl="0" algn="l">
              <a:spcBef>
                <a:spcPts val="1200"/>
              </a:spcBef>
              <a:spcAft>
                <a:spcPts val="0"/>
              </a:spcAft>
              <a:buClr>
                <a:schemeClr val="dk1"/>
              </a:buClr>
              <a:buSzPts val="1100"/>
              <a:buFont typeface="Arial"/>
              <a:buNone/>
            </a:pPr>
            <a:r>
              <a:rPr lang="en"/>
              <a:t>3. Program Counter (</a:t>
            </a:r>
            <a:r>
              <a:rPr b="1" lang="en"/>
              <a:t>PC</a:t>
            </a:r>
            <a:r>
              <a:rPr lang="en"/>
              <a:t>) Register: holds the address of the currently executing instruction</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sz="500"/>
          </a:p>
        </p:txBody>
      </p:sp>
      <p:sp>
        <p:nvSpPr>
          <p:cNvPr id="771" name="Google Shape;771;p85"/>
          <p:cNvSpPr txBox="1"/>
          <p:nvPr/>
        </p:nvSpPr>
        <p:spPr>
          <a:xfrm>
            <a:off x="5825475" y="690500"/>
            <a:ext cx="1482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Status Registers:</a:t>
            </a:r>
            <a:endParaRPr b="1" sz="800">
              <a:solidFill>
                <a:schemeClr val="dk1"/>
              </a:solidFill>
              <a:latin typeface="Montserrat"/>
              <a:ea typeface="Montserrat"/>
              <a:cs typeface="Montserrat"/>
              <a:sym typeface="Montserrat"/>
            </a:endParaRPr>
          </a:p>
          <a:p>
            <a:pPr indent="0" lvl="0" marL="0" rtl="0" algn="l">
              <a:spcBef>
                <a:spcPts val="1200"/>
              </a:spcBef>
              <a:spcAft>
                <a:spcPts val="0"/>
              </a:spcAft>
              <a:buNone/>
            </a:pPr>
            <a:r>
              <a:rPr b="1" lang="en" sz="800">
                <a:solidFill>
                  <a:schemeClr val="dk1"/>
                </a:solidFill>
                <a:latin typeface="Montserrat"/>
                <a:ea typeface="Montserrat"/>
                <a:cs typeface="Montserrat"/>
                <a:sym typeface="Montserrat"/>
              </a:rPr>
              <a:t>Floating-Point Registers:</a:t>
            </a:r>
            <a:endParaRPr b="1" sz="800">
              <a:solidFill>
                <a:schemeClr val="dk1"/>
              </a:solidFill>
              <a:latin typeface="Montserrat"/>
              <a:ea typeface="Montserrat"/>
              <a:cs typeface="Montserrat"/>
              <a:sym typeface="Montserrat"/>
            </a:endParaRPr>
          </a:p>
          <a:p>
            <a:pPr indent="0" lvl="0" marL="0" rtl="0" algn="l">
              <a:spcBef>
                <a:spcPts val="1200"/>
              </a:spcBef>
              <a:spcAft>
                <a:spcPts val="0"/>
              </a:spcAft>
              <a:buNone/>
            </a:pPr>
            <a:r>
              <a:rPr b="1" lang="en" sz="800">
                <a:solidFill>
                  <a:schemeClr val="dk1"/>
                </a:solidFill>
                <a:latin typeface="Montserrat"/>
                <a:ea typeface="Montserrat"/>
                <a:cs typeface="Montserrat"/>
                <a:sym typeface="Montserrat"/>
              </a:rPr>
              <a:t>Vector Registers</a:t>
            </a:r>
            <a:endParaRPr b="1" sz="800">
              <a:solidFill>
                <a:schemeClr val="dk1"/>
              </a:solidFill>
              <a:latin typeface="Montserrat"/>
              <a:ea typeface="Montserrat"/>
              <a:cs typeface="Montserrat"/>
              <a:sym typeface="Montserrat"/>
            </a:endParaRPr>
          </a:p>
          <a:p>
            <a:pPr indent="0" lvl="0" marL="0" rtl="0" algn="l">
              <a:spcBef>
                <a:spcPts val="1200"/>
              </a:spcBef>
              <a:spcAft>
                <a:spcPts val="1200"/>
              </a:spcAft>
              <a:buNone/>
            </a:pPr>
            <a:r>
              <a:rPr b="1" lang="en" sz="800">
                <a:solidFill>
                  <a:schemeClr val="dk1"/>
                </a:solidFill>
                <a:latin typeface="Montserrat"/>
                <a:ea typeface="Montserrat"/>
                <a:cs typeface="Montserrat"/>
                <a:sym typeface="Montserrat"/>
              </a:rPr>
              <a:t>Special Registers</a:t>
            </a:r>
            <a:endParaRPr b="1" sz="800">
              <a:solidFill>
                <a:schemeClr val="dk1"/>
              </a:solidFill>
              <a:latin typeface="Montserrat"/>
              <a:ea typeface="Montserrat"/>
              <a:cs typeface="Montserrat"/>
              <a:sym typeface="Montserrat"/>
            </a:endParaRPr>
          </a:p>
        </p:txBody>
      </p:sp>
      <p:sp>
        <p:nvSpPr>
          <p:cNvPr id="772" name="Google Shape;772;p85"/>
          <p:cNvSpPr/>
          <p:nvPr/>
        </p:nvSpPr>
        <p:spPr>
          <a:xfrm>
            <a:off x="4443425" y="1272975"/>
            <a:ext cx="500100" cy="514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 name="Google Shape;773;p85"/>
          <p:cNvPicPr preferRelativeResize="0"/>
          <p:nvPr/>
        </p:nvPicPr>
        <p:blipFill>
          <a:blip r:embed="rId3">
            <a:alphaModFix/>
          </a:blip>
          <a:stretch>
            <a:fillRect/>
          </a:stretch>
        </p:blipFill>
        <p:spPr>
          <a:xfrm>
            <a:off x="3371875" y="3353475"/>
            <a:ext cx="5586399" cy="1343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6"/>
          <p:cNvSpPr txBox="1"/>
          <p:nvPr/>
        </p:nvSpPr>
        <p:spPr>
          <a:xfrm>
            <a:off x="4700350" y="524550"/>
            <a:ext cx="2136600" cy="409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2"/>
                </a:solidFill>
              </a:rPr>
              <a:t>Data Processing Instructions:</a:t>
            </a:r>
            <a:endParaRPr sz="1000">
              <a:solidFill>
                <a:schemeClr val="dk2"/>
              </a:solidFill>
            </a:endParaRPr>
          </a:p>
          <a:p>
            <a:pPr indent="0" lvl="0" marL="0" rtl="0" algn="l">
              <a:lnSpc>
                <a:spcPct val="115000"/>
              </a:lnSpc>
              <a:spcBef>
                <a:spcPts val="1200"/>
              </a:spcBef>
              <a:spcAft>
                <a:spcPts val="0"/>
              </a:spcAft>
              <a:buNone/>
            </a:pPr>
            <a:r>
              <a:rPr b="1" lang="en" sz="1000">
                <a:solidFill>
                  <a:srgbClr val="FF9900"/>
                </a:solidFill>
              </a:rPr>
              <a:t>ADD</a:t>
            </a:r>
            <a:r>
              <a:rPr lang="en" sz="1000">
                <a:solidFill>
                  <a:schemeClr val="dk2"/>
                </a:solidFill>
              </a:rPr>
              <a:t>: Adds two values and stores the result.</a:t>
            </a:r>
            <a:endParaRPr sz="1000">
              <a:solidFill>
                <a:schemeClr val="dk2"/>
              </a:solidFill>
            </a:endParaRPr>
          </a:p>
          <a:p>
            <a:pPr indent="0" lvl="0" marL="0" rtl="0" algn="l">
              <a:lnSpc>
                <a:spcPct val="115000"/>
              </a:lnSpc>
              <a:spcBef>
                <a:spcPts val="1200"/>
              </a:spcBef>
              <a:spcAft>
                <a:spcPts val="0"/>
              </a:spcAft>
              <a:buNone/>
            </a:pPr>
            <a:r>
              <a:rPr b="1" lang="en" sz="1000">
                <a:solidFill>
                  <a:schemeClr val="dk2"/>
                </a:solidFill>
              </a:rPr>
              <a:t>SUB</a:t>
            </a:r>
            <a:r>
              <a:rPr lang="en" sz="1000">
                <a:solidFill>
                  <a:schemeClr val="dk2"/>
                </a:solidFill>
              </a:rPr>
              <a:t>: Subtracts one value from another and stores the result.</a:t>
            </a:r>
            <a:endParaRPr sz="1000">
              <a:solidFill>
                <a:schemeClr val="dk2"/>
              </a:solidFill>
            </a:endParaRPr>
          </a:p>
          <a:p>
            <a:pPr indent="0" lvl="0" marL="0" rtl="0" algn="l">
              <a:lnSpc>
                <a:spcPct val="115000"/>
              </a:lnSpc>
              <a:spcBef>
                <a:spcPts val="1200"/>
              </a:spcBef>
              <a:spcAft>
                <a:spcPts val="0"/>
              </a:spcAft>
              <a:buNone/>
            </a:pPr>
            <a:r>
              <a:rPr b="1" lang="en" sz="1000">
                <a:solidFill>
                  <a:schemeClr val="dk2"/>
                </a:solidFill>
              </a:rPr>
              <a:t>AND</a:t>
            </a:r>
            <a:r>
              <a:rPr lang="en" sz="1000">
                <a:solidFill>
                  <a:schemeClr val="dk2"/>
                </a:solidFill>
              </a:rPr>
              <a:t>: Performs a bitwise AND operation between two values and stores the result.</a:t>
            </a:r>
            <a:endParaRPr sz="1000">
              <a:solidFill>
                <a:schemeClr val="dk2"/>
              </a:solidFill>
            </a:endParaRPr>
          </a:p>
          <a:p>
            <a:pPr indent="0" lvl="0" marL="0" rtl="0" algn="l">
              <a:lnSpc>
                <a:spcPct val="115000"/>
              </a:lnSpc>
              <a:spcBef>
                <a:spcPts val="1200"/>
              </a:spcBef>
              <a:spcAft>
                <a:spcPts val="0"/>
              </a:spcAft>
              <a:buNone/>
            </a:pPr>
            <a:r>
              <a:rPr b="1" lang="en" sz="1000">
                <a:solidFill>
                  <a:schemeClr val="dk2"/>
                </a:solidFill>
              </a:rPr>
              <a:t>ORR</a:t>
            </a:r>
            <a:r>
              <a:rPr lang="en" sz="1000">
                <a:solidFill>
                  <a:schemeClr val="dk2"/>
                </a:solidFill>
              </a:rPr>
              <a:t>: Performs a bitwise OR operation between two values and stores the result.</a:t>
            </a:r>
            <a:endParaRPr sz="1000">
              <a:solidFill>
                <a:schemeClr val="dk2"/>
              </a:solidFill>
            </a:endParaRPr>
          </a:p>
          <a:p>
            <a:pPr indent="0" lvl="0" marL="0" rtl="0" algn="l">
              <a:lnSpc>
                <a:spcPct val="115000"/>
              </a:lnSpc>
              <a:spcBef>
                <a:spcPts val="1200"/>
              </a:spcBef>
              <a:spcAft>
                <a:spcPts val="0"/>
              </a:spcAft>
              <a:buNone/>
            </a:pPr>
            <a:r>
              <a:rPr b="1" lang="en" sz="1000">
                <a:solidFill>
                  <a:schemeClr val="dk2"/>
                </a:solidFill>
              </a:rPr>
              <a:t>EOR</a:t>
            </a:r>
            <a:r>
              <a:rPr lang="en" sz="1000">
                <a:solidFill>
                  <a:schemeClr val="dk2"/>
                </a:solidFill>
              </a:rPr>
              <a:t>: Performs a bitwise exclusive OR operation between two values and stores the result.</a:t>
            </a:r>
            <a:endParaRPr sz="1000">
              <a:solidFill>
                <a:schemeClr val="dk2"/>
              </a:solidFill>
            </a:endParaRPr>
          </a:p>
          <a:p>
            <a:pPr indent="0" lvl="0" marL="0" rtl="0" algn="l">
              <a:lnSpc>
                <a:spcPct val="115000"/>
              </a:lnSpc>
              <a:spcBef>
                <a:spcPts val="1200"/>
              </a:spcBef>
              <a:spcAft>
                <a:spcPts val="1200"/>
              </a:spcAft>
              <a:buNone/>
            </a:pPr>
            <a:r>
              <a:rPr b="1" lang="en" sz="1000">
                <a:solidFill>
                  <a:schemeClr val="dk2"/>
                </a:solidFill>
              </a:rPr>
              <a:t>CMP</a:t>
            </a:r>
            <a:r>
              <a:rPr lang="en" sz="1000">
                <a:solidFill>
                  <a:schemeClr val="dk2"/>
                </a:solidFill>
              </a:rPr>
              <a:t>: Compares two values and updates the condition flags based on the result.</a:t>
            </a:r>
            <a:endParaRPr sz="1000">
              <a:solidFill>
                <a:schemeClr val="dk2"/>
              </a:solidFill>
            </a:endParaRPr>
          </a:p>
        </p:txBody>
      </p:sp>
      <p:sp>
        <p:nvSpPr>
          <p:cNvPr id="779" name="Google Shape;779;p86"/>
          <p:cNvSpPr txBox="1"/>
          <p:nvPr/>
        </p:nvSpPr>
        <p:spPr>
          <a:xfrm>
            <a:off x="7865000" y="4564500"/>
            <a:ext cx="885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5394"/>
                </a:solidFill>
              </a:rPr>
              <a:t>Claire</a:t>
            </a:r>
            <a:endParaRPr b="1">
              <a:solidFill>
                <a:srgbClr val="0B5394"/>
              </a:solidFill>
            </a:endParaRPr>
          </a:p>
        </p:txBody>
      </p:sp>
      <p:sp>
        <p:nvSpPr>
          <p:cNvPr id="780" name="Google Shape;780;p86"/>
          <p:cNvSpPr txBox="1"/>
          <p:nvPr/>
        </p:nvSpPr>
        <p:spPr>
          <a:xfrm>
            <a:off x="6905375" y="524550"/>
            <a:ext cx="2136600" cy="219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2"/>
                </a:solidFill>
              </a:rPr>
              <a:t>Data Processing Instructions:</a:t>
            </a:r>
            <a:endParaRPr sz="1000">
              <a:solidFill>
                <a:schemeClr val="dk2"/>
              </a:solidFill>
            </a:endParaRPr>
          </a:p>
          <a:p>
            <a:pPr indent="0" lvl="0" marL="0" rtl="0" algn="l">
              <a:lnSpc>
                <a:spcPct val="115000"/>
              </a:lnSpc>
              <a:spcBef>
                <a:spcPts val="1200"/>
              </a:spcBef>
              <a:spcAft>
                <a:spcPts val="0"/>
              </a:spcAft>
              <a:buNone/>
            </a:pPr>
            <a:r>
              <a:rPr b="1" lang="en" sz="1000">
                <a:solidFill>
                  <a:srgbClr val="FF9900"/>
                </a:solidFill>
              </a:rPr>
              <a:t>LSL:</a:t>
            </a:r>
            <a:r>
              <a:rPr lang="en" sz="1000">
                <a:solidFill>
                  <a:schemeClr val="dk2"/>
                </a:solidFill>
              </a:rPr>
              <a:t> Logical shift left performs multiplication by powers of 2</a:t>
            </a:r>
            <a:endParaRPr sz="1000">
              <a:solidFill>
                <a:schemeClr val="dk2"/>
              </a:solidFill>
            </a:endParaRPr>
          </a:p>
          <a:p>
            <a:pPr indent="0" lvl="0" marL="0" rtl="0" algn="l">
              <a:lnSpc>
                <a:spcPct val="115000"/>
              </a:lnSpc>
              <a:spcBef>
                <a:spcPts val="1200"/>
              </a:spcBef>
              <a:spcAft>
                <a:spcPts val="0"/>
              </a:spcAft>
              <a:buNone/>
            </a:pPr>
            <a:r>
              <a:rPr b="1" lang="en" sz="1000">
                <a:solidFill>
                  <a:srgbClr val="FF9900"/>
                </a:solidFill>
              </a:rPr>
              <a:t>LSR:</a:t>
            </a:r>
            <a:r>
              <a:rPr lang="en" sz="1000">
                <a:solidFill>
                  <a:schemeClr val="dk2"/>
                </a:solidFill>
              </a:rPr>
              <a:t> Logical shift right performs division by powers of 2</a:t>
            </a:r>
            <a:endParaRPr sz="1000">
              <a:solidFill>
                <a:schemeClr val="dk2"/>
              </a:solidFill>
            </a:endParaRPr>
          </a:p>
          <a:p>
            <a:pPr indent="0" lvl="0" marL="0" rtl="0" algn="l">
              <a:lnSpc>
                <a:spcPct val="115000"/>
              </a:lnSpc>
              <a:spcBef>
                <a:spcPts val="1200"/>
              </a:spcBef>
              <a:spcAft>
                <a:spcPts val="0"/>
              </a:spcAft>
              <a:buNone/>
            </a:pPr>
            <a:r>
              <a:rPr lang="en" sz="1000">
                <a:solidFill>
                  <a:schemeClr val="dk2"/>
                </a:solidFill>
              </a:rPr>
              <a:t>ASR: Arithmetic Shift Right LSR but preserves sign bit</a:t>
            </a:r>
            <a:endParaRPr sz="1000">
              <a:solidFill>
                <a:schemeClr val="dk2"/>
              </a:solidFill>
            </a:endParaRPr>
          </a:p>
          <a:p>
            <a:pPr indent="0" lvl="0" marL="0" rtl="0" algn="l">
              <a:lnSpc>
                <a:spcPct val="115000"/>
              </a:lnSpc>
              <a:spcBef>
                <a:spcPts val="1200"/>
              </a:spcBef>
              <a:spcAft>
                <a:spcPts val="1200"/>
              </a:spcAft>
              <a:buNone/>
            </a:pPr>
            <a:r>
              <a:rPr lang="en" sz="1000">
                <a:solidFill>
                  <a:schemeClr val="dk2"/>
                </a:solidFill>
              </a:rPr>
              <a:t>ROR: Bitwise rotation</a:t>
            </a:r>
            <a:endParaRPr sz="1000">
              <a:solidFill>
                <a:schemeClr val="dk2"/>
              </a:solidFill>
            </a:endParaRPr>
          </a:p>
        </p:txBody>
      </p:sp>
      <p:sp>
        <p:nvSpPr>
          <p:cNvPr id="781" name="Google Shape;781;p86"/>
          <p:cNvSpPr txBox="1"/>
          <p:nvPr/>
        </p:nvSpPr>
        <p:spPr>
          <a:xfrm>
            <a:off x="2269725" y="573850"/>
            <a:ext cx="2362200" cy="35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2"/>
                </a:solidFill>
              </a:rPr>
              <a:t>Control Flow Instructions:</a:t>
            </a:r>
            <a:endParaRPr sz="1100">
              <a:solidFill>
                <a:schemeClr val="dk2"/>
              </a:solidFill>
            </a:endParaRPr>
          </a:p>
          <a:p>
            <a:pPr indent="0" lvl="0" marL="0" rtl="0" algn="l">
              <a:lnSpc>
                <a:spcPct val="115000"/>
              </a:lnSpc>
              <a:spcBef>
                <a:spcPts val="1200"/>
              </a:spcBef>
              <a:spcAft>
                <a:spcPts val="0"/>
              </a:spcAft>
              <a:buNone/>
            </a:pPr>
            <a:r>
              <a:rPr b="1" lang="en" sz="1100">
                <a:solidFill>
                  <a:srgbClr val="FF9900"/>
                </a:solidFill>
              </a:rPr>
              <a:t>BL</a:t>
            </a:r>
            <a:r>
              <a:rPr lang="en" sz="1100">
                <a:solidFill>
                  <a:srgbClr val="FF9900"/>
                </a:solidFill>
              </a:rPr>
              <a:t>:</a:t>
            </a:r>
            <a:r>
              <a:rPr lang="en" sz="1100">
                <a:solidFill>
                  <a:schemeClr val="dk2"/>
                </a:solidFill>
              </a:rPr>
              <a:t> Branch with link; performs a subroutine call and stores the return address in the link register (LR).</a:t>
            </a:r>
            <a:endParaRPr sz="1100">
              <a:solidFill>
                <a:schemeClr val="dk2"/>
              </a:solidFill>
            </a:endParaRPr>
          </a:p>
          <a:p>
            <a:pPr indent="0" lvl="0" marL="0" rtl="0" algn="l">
              <a:lnSpc>
                <a:spcPct val="115000"/>
              </a:lnSpc>
              <a:spcBef>
                <a:spcPts val="1200"/>
              </a:spcBef>
              <a:spcAft>
                <a:spcPts val="0"/>
              </a:spcAft>
              <a:buNone/>
            </a:pPr>
            <a:r>
              <a:rPr b="1" lang="en" sz="1100">
                <a:solidFill>
                  <a:schemeClr val="dk2"/>
                </a:solidFill>
              </a:rPr>
              <a:t>BX</a:t>
            </a:r>
            <a:r>
              <a:rPr lang="en" sz="1100">
                <a:solidFill>
                  <a:schemeClr val="dk2"/>
                </a:solidFill>
              </a:rPr>
              <a:t>: Branch and exchange; branches to a specified register and changes the instruction set if necessary.</a:t>
            </a:r>
            <a:endParaRPr sz="1100">
              <a:solidFill>
                <a:schemeClr val="dk2"/>
              </a:solidFill>
            </a:endParaRPr>
          </a:p>
          <a:p>
            <a:pPr indent="0" lvl="0" marL="0" rtl="0" algn="l">
              <a:lnSpc>
                <a:spcPct val="115000"/>
              </a:lnSpc>
              <a:spcBef>
                <a:spcPts val="1200"/>
              </a:spcBef>
              <a:spcAft>
                <a:spcPts val="0"/>
              </a:spcAft>
              <a:buNone/>
            </a:pPr>
            <a:r>
              <a:rPr b="1" lang="en" sz="1100">
                <a:solidFill>
                  <a:srgbClr val="FF9900"/>
                </a:solidFill>
              </a:rPr>
              <a:t>MOV</a:t>
            </a:r>
            <a:r>
              <a:rPr lang="en" sz="1100">
                <a:solidFill>
                  <a:schemeClr val="dk2"/>
                </a:solidFill>
              </a:rPr>
              <a:t>: Moves a value from one register to another.</a:t>
            </a:r>
            <a:endParaRPr sz="1100">
              <a:solidFill>
                <a:schemeClr val="dk2"/>
              </a:solidFill>
            </a:endParaRPr>
          </a:p>
          <a:p>
            <a:pPr indent="0" lvl="0" marL="0" rtl="0" algn="l">
              <a:lnSpc>
                <a:spcPct val="115000"/>
              </a:lnSpc>
              <a:spcBef>
                <a:spcPts val="1200"/>
              </a:spcBef>
              <a:spcAft>
                <a:spcPts val="1200"/>
              </a:spcAft>
              <a:buNone/>
            </a:pPr>
            <a:r>
              <a:rPr b="1" lang="en" sz="1100">
                <a:solidFill>
                  <a:schemeClr val="dk2"/>
                </a:solidFill>
              </a:rPr>
              <a:t>CMP</a:t>
            </a:r>
            <a:r>
              <a:rPr lang="en" sz="1100">
                <a:solidFill>
                  <a:schemeClr val="dk2"/>
                </a:solidFill>
              </a:rPr>
              <a:t>: Compares two values and updates the condition flags based on the result.</a:t>
            </a:r>
            <a:endParaRPr sz="1100">
              <a:solidFill>
                <a:schemeClr val="dk2"/>
              </a:solidFill>
            </a:endParaRPr>
          </a:p>
        </p:txBody>
      </p:sp>
      <p:sp>
        <p:nvSpPr>
          <p:cNvPr id="782" name="Google Shape;782;p86"/>
          <p:cNvSpPr txBox="1"/>
          <p:nvPr/>
        </p:nvSpPr>
        <p:spPr>
          <a:xfrm>
            <a:off x="154700" y="573850"/>
            <a:ext cx="2046600" cy="338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2"/>
                </a:solidFill>
              </a:rPr>
              <a:t>Load and Store Instructions:</a:t>
            </a:r>
            <a:endParaRPr sz="1000">
              <a:solidFill>
                <a:schemeClr val="dk2"/>
              </a:solidFill>
            </a:endParaRPr>
          </a:p>
          <a:p>
            <a:pPr indent="0" lvl="0" marL="0" rtl="0" algn="l">
              <a:lnSpc>
                <a:spcPct val="115000"/>
              </a:lnSpc>
              <a:spcBef>
                <a:spcPts val="1200"/>
              </a:spcBef>
              <a:spcAft>
                <a:spcPts val="0"/>
              </a:spcAft>
              <a:buNone/>
            </a:pPr>
            <a:r>
              <a:rPr b="1" lang="en" sz="1000">
                <a:solidFill>
                  <a:srgbClr val="FF9900"/>
                </a:solidFill>
              </a:rPr>
              <a:t>LDR</a:t>
            </a:r>
            <a:r>
              <a:rPr lang="en" sz="1000">
                <a:solidFill>
                  <a:srgbClr val="FF9900"/>
                </a:solidFill>
              </a:rPr>
              <a:t>:</a:t>
            </a:r>
            <a:r>
              <a:rPr lang="en" sz="1000">
                <a:solidFill>
                  <a:schemeClr val="dk2"/>
                </a:solidFill>
              </a:rPr>
              <a:t> Loads a value from memory into a register.</a:t>
            </a:r>
            <a:endParaRPr sz="1000">
              <a:solidFill>
                <a:schemeClr val="dk2"/>
              </a:solidFill>
            </a:endParaRPr>
          </a:p>
          <a:p>
            <a:pPr indent="0" lvl="0" marL="0" rtl="0" algn="l">
              <a:lnSpc>
                <a:spcPct val="115000"/>
              </a:lnSpc>
              <a:spcBef>
                <a:spcPts val="1200"/>
              </a:spcBef>
              <a:spcAft>
                <a:spcPts val="0"/>
              </a:spcAft>
              <a:buNone/>
            </a:pPr>
            <a:r>
              <a:rPr b="1" lang="en" sz="1000">
                <a:solidFill>
                  <a:srgbClr val="FF9900"/>
                </a:solidFill>
              </a:rPr>
              <a:t>STR</a:t>
            </a:r>
            <a:r>
              <a:rPr lang="en" sz="1000">
                <a:solidFill>
                  <a:schemeClr val="dk2"/>
                </a:solidFill>
              </a:rPr>
              <a:t>: Stores a value from a register into memory.</a:t>
            </a:r>
            <a:endParaRPr sz="1000">
              <a:solidFill>
                <a:schemeClr val="dk2"/>
              </a:solidFill>
            </a:endParaRPr>
          </a:p>
          <a:p>
            <a:pPr indent="0" lvl="0" marL="0" rtl="0" algn="l">
              <a:lnSpc>
                <a:spcPct val="115000"/>
              </a:lnSpc>
              <a:spcBef>
                <a:spcPts val="1200"/>
              </a:spcBef>
              <a:spcAft>
                <a:spcPts val="0"/>
              </a:spcAft>
              <a:buNone/>
            </a:pPr>
            <a:r>
              <a:rPr b="1" lang="en" sz="1000">
                <a:solidFill>
                  <a:schemeClr val="dk2"/>
                </a:solidFill>
              </a:rPr>
              <a:t>LDRB</a:t>
            </a:r>
            <a:r>
              <a:rPr lang="en" sz="1000">
                <a:solidFill>
                  <a:schemeClr val="dk2"/>
                </a:solidFill>
              </a:rPr>
              <a:t>: Loads a byte from memory into a register.</a:t>
            </a:r>
            <a:endParaRPr sz="1000">
              <a:solidFill>
                <a:schemeClr val="dk2"/>
              </a:solidFill>
            </a:endParaRPr>
          </a:p>
          <a:p>
            <a:pPr indent="0" lvl="0" marL="0" rtl="0" algn="l">
              <a:lnSpc>
                <a:spcPct val="115000"/>
              </a:lnSpc>
              <a:spcBef>
                <a:spcPts val="1200"/>
              </a:spcBef>
              <a:spcAft>
                <a:spcPts val="0"/>
              </a:spcAft>
              <a:buNone/>
            </a:pPr>
            <a:r>
              <a:rPr b="1" lang="en" sz="1000">
                <a:solidFill>
                  <a:schemeClr val="dk2"/>
                </a:solidFill>
              </a:rPr>
              <a:t>STRB</a:t>
            </a:r>
            <a:r>
              <a:rPr lang="en" sz="1000">
                <a:solidFill>
                  <a:schemeClr val="dk2"/>
                </a:solidFill>
              </a:rPr>
              <a:t>: Stores a byte from a register into memory.</a:t>
            </a:r>
            <a:endParaRPr sz="1000">
              <a:solidFill>
                <a:schemeClr val="dk2"/>
              </a:solidFill>
            </a:endParaRPr>
          </a:p>
          <a:p>
            <a:pPr indent="0" lvl="0" marL="0" rtl="0" algn="l">
              <a:lnSpc>
                <a:spcPct val="115000"/>
              </a:lnSpc>
              <a:spcBef>
                <a:spcPts val="1200"/>
              </a:spcBef>
              <a:spcAft>
                <a:spcPts val="0"/>
              </a:spcAft>
              <a:buNone/>
            </a:pPr>
            <a:r>
              <a:rPr b="1" lang="en" sz="1000">
                <a:solidFill>
                  <a:schemeClr val="dk2"/>
                </a:solidFill>
              </a:rPr>
              <a:t>LDRH</a:t>
            </a:r>
            <a:r>
              <a:rPr lang="en" sz="1000">
                <a:solidFill>
                  <a:schemeClr val="dk2"/>
                </a:solidFill>
              </a:rPr>
              <a:t>: Loads a half-word (16 bits) from memory into a register.</a:t>
            </a:r>
            <a:endParaRPr sz="1000">
              <a:solidFill>
                <a:schemeClr val="dk2"/>
              </a:solidFill>
            </a:endParaRPr>
          </a:p>
          <a:p>
            <a:pPr indent="0" lvl="0" marL="0" rtl="0" algn="l">
              <a:lnSpc>
                <a:spcPct val="115000"/>
              </a:lnSpc>
              <a:spcBef>
                <a:spcPts val="1200"/>
              </a:spcBef>
              <a:spcAft>
                <a:spcPts val="1200"/>
              </a:spcAft>
              <a:buNone/>
            </a:pPr>
            <a:r>
              <a:rPr b="1" lang="en" sz="1000">
                <a:solidFill>
                  <a:schemeClr val="dk2"/>
                </a:solidFill>
              </a:rPr>
              <a:t>STRH</a:t>
            </a:r>
            <a:r>
              <a:rPr lang="en" sz="1000">
                <a:solidFill>
                  <a:schemeClr val="dk2"/>
                </a:solidFill>
              </a:rPr>
              <a:t>: Stores a half-word from a register into memory.</a:t>
            </a:r>
            <a:endParaRPr sz="1000">
              <a:solidFill>
                <a:schemeClr val="dk2"/>
              </a:solidFill>
            </a:endParaRPr>
          </a:p>
        </p:txBody>
      </p:sp>
      <p:sp>
        <p:nvSpPr>
          <p:cNvPr id="783" name="Google Shape;783;p86"/>
          <p:cNvSpPr txBox="1"/>
          <p:nvPr>
            <p:ph idx="4294967295" type="body"/>
          </p:nvPr>
        </p:nvSpPr>
        <p:spPr>
          <a:xfrm>
            <a:off x="7254625" y="3411850"/>
            <a:ext cx="1671600" cy="125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358"/>
              <a:buNone/>
            </a:pPr>
            <a:r>
              <a:rPr b="1" lang="en" sz="885">
                <a:latin typeface="Arial"/>
                <a:ea typeface="Arial"/>
                <a:cs typeface="Arial"/>
                <a:sym typeface="Arial"/>
              </a:rPr>
              <a:t>Branch Instructions</a:t>
            </a:r>
            <a:endParaRPr b="1" sz="885">
              <a:latin typeface="Arial"/>
              <a:ea typeface="Arial"/>
              <a:cs typeface="Arial"/>
              <a:sym typeface="Arial"/>
            </a:endParaRPr>
          </a:p>
          <a:p>
            <a:pPr indent="0" lvl="0" marL="0" rtl="0" algn="l">
              <a:lnSpc>
                <a:spcPct val="95000"/>
              </a:lnSpc>
              <a:spcBef>
                <a:spcPts val="1200"/>
              </a:spcBef>
              <a:spcAft>
                <a:spcPts val="0"/>
              </a:spcAft>
              <a:buSzPts val="358"/>
              <a:buNone/>
            </a:pPr>
            <a:r>
              <a:rPr b="1" lang="en" sz="885">
                <a:latin typeface="Arial"/>
                <a:ea typeface="Arial"/>
                <a:cs typeface="Arial"/>
                <a:sym typeface="Arial"/>
              </a:rPr>
              <a:t>Coprocessor Instructions:</a:t>
            </a:r>
            <a:endParaRPr b="1" sz="885">
              <a:latin typeface="Arial"/>
              <a:ea typeface="Arial"/>
              <a:cs typeface="Arial"/>
              <a:sym typeface="Arial"/>
            </a:endParaRPr>
          </a:p>
          <a:p>
            <a:pPr indent="0" lvl="0" marL="0" rtl="0" algn="l">
              <a:lnSpc>
                <a:spcPct val="95000"/>
              </a:lnSpc>
              <a:spcBef>
                <a:spcPts val="1200"/>
              </a:spcBef>
              <a:spcAft>
                <a:spcPts val="0"/>
              </a:spcAft>
              <a:buSzPts val="358"/>
              <a:buNone/>
            </a:pPr>
            <a:r>
              <a:rPr b="1" lang="en" sz="885">
                <a:latin typeface="Arial"/>
                <a:ea typeface="Arial"/>
                <a:cs typeface="Arial"/>
                <a:sym typeface="Arial"/>
              </a:rPr>
              <a:t>System Instructions:</a:t>
            </a:r>
            <a:endParaRPr b="1" sz="885">
              <a:latin typeface="Arial"/>
              <a:ea typeface="Arial"/>
              <a:cs typeface="Arial"/>
              <a:sym typeface="Arial"/>
            </a:endParaRPr>
          </a:p>
          <a:p>
            <a:pPr indent="0" lvl="0" marL="0" rtl="0" algn="l">
              <a:lnSpc>
                <a:spcPct val="95000"/>
              </a:lnSpc>
              <a:spcBef>
                <a:spcPts val="1200"/>
              </a:spcBef>
              <a:spcAft>
                <a:spcPts val="0"/>
              </a:spcAft>
              <a:buSzPts val="358"/>
              <a:buNone/>
            </a:pPr>
            <a:r>
              <a:rPr b="1" lang="en" sz="885">
                <a:latin typeface="Arial"/>
                <a:ea typeface="Arial"/>
                <a:cs typeface="Arial"/>
                <a:sym typeface="Arial"/>
              </a:rPr>
              <a:t> SIMD Instructions:</a:t>
            </a:r>
            <a:endParaRPr b="1" sz="885">
              <a:latin typeface="Arial"/>
              <a:ea typeface="Arial"/>
              <a:cs typeface="Arial"/>
              <a:sym typeface="Arial"/>
            </a:endParaRPr>
          </a:p>
          <a:p>
            <a:pPr indent="0" lvl="0" marL="0" rtl="0" algn="l">
              <a:lnSpc>
                <a:spcPct val="95000"/>
              </a:lnSpc>
              <a:spcBef>
                <a:spcPts val="1200"/>
              </a:spcBef>
              <a:spcAft>
                <a:spcPts val="1200"/>
              </a:spcAft>
              <a:buSzPts val="358"/>
              <a:buNone/>
            </a:pPr>
            <a:r>
              <a:rPr b="1" lang="en" sz="885">
                <a:latin typeface="Arial"/>
                <a:ea typeface="Arial"/>
                <a:cs typeface="Arial"/>
                <a:sym typeface="Arial"/>
              </a:rPr>
              <a:t> </a:t>
            </a:r>
            <a:endParaRPr b="1" sz="885">
              <a:latin typeface="Arial"/>
              <a:ea typeface="Arial"/>
              <a:cs typeface="Arial"/>
              <a:sym typeface="Arial"/>
            </a:endParaRPr>
          </a:p>
        </p:txBody>
      </p:sp>
      <p:sp>
        <p:nvSpPr>
          <p:cNvPr id="784" name="Google Shape;784;p86"/>
          <p:cNvSpPr/>
          <p:nvPr/>
        </p:nvSpPr>
        <p:spPr>
          <a:xfrm>
            <a:off x="7515250" y="2807600"/>
            <a:ext cx="500100" cy="514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C Program</a:t>
            </a:r>
            <a:endParaRPr/>
          </a:p>
        </p:txBody>
      </p:sp>
      <p:pic>
        <p:nvPicPr>
          <p:cNvPr id="790" name="Google Shape;790;p87"/>
          <p:cNvPicPr preferRelativeResize="0"/>
          <p:nvPr/>
        </p:nvPicPr>
        <p:blipFill>
          <a:blip r:embed="rId3">
            <a:alphaModFix/>
          </a:blip>
          <a:stretch>
            <a:fillRect/>
          </a:stretch>
        </p:blipFill>
        <p:spPr>
          <a:xfrm>
            <a:off x="152400" y="1170125"/>
            <a:ext cx="4229100" cy="3657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8"/>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Unoptimized</a:t>
            </a:r>
            <a:endParaRPr/>
          </a:p>
        </p:txBody>
      </p:sp>
      <p:pic>
        <p:nvPicPr>
          <p:cNvPr id="796" name="Google Shape;796;p88"/>
          <p:cNvPicPr preferRelativeResize="0"/>
          <p:nvPr/>
        </p:nvPicPr>
        <p:blipFill>
          <a:blip r:embed="rId3">
            <a:alphaModFix/>
          </a:blip>
          <a:stretch>
            <a:fillRect/>
          </a:stretch>
        </p:blipFill>
        <p:spPr>
          <a:xfrm>
            <a:off x="3217800" y="714450"/>
            <a:ext cx="5639392" cy="3820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89"/>
          <p:cNvPicPr preferRelativeResize="0"/>
          <p:nvPr/>
        </p:nvPicPr>
        <p:blipFill>
          <a:blip r:embed="rId3">
            <a:alphaModFix/>
          </a:blip>
          <a:stretch>
            <a:fillRect/>
          </a:stretch>
        </p:blipFill>
        <p:spPr>
          <a:xfrm>
            <a:off x="193825" y="661263"/>
            <a:ext cx="6091178" cy="3820975"/>
          </a:xfrm>
          <a:prstGeom prst="rect">
            <a:avLst/>
          </a:prstGeom>
          <a:noFill/>
          <a:ln>
            <a:noFill/>
          </a:ln>
        </p:spPr>
      </p:pic>
      <p:pic>
        <p:nvPicPr>
          <p:cNvPr id="802" name="Google Shape;802;p89"/>
          <p:cNvPicPr preferRelativeResize="0"/>
          <p:nvPr/>
        </p:nvPicPr>
        <p:blipFill>
          <a:blip r:embed="rId4">
            <a:alphaModFix/>
          </a:blip>
          <a:stretch>
            <a:fillRect/>
          </a:stretch>
        </p:blipFill>
        <p:spPr>
          <a:xfrm>
            <a:off x="4081675" y="824925"/>
            <a:ext cx="4874250" cy="1472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Unoptimized</a:t>
            </a:r>
            <a:endParaRPr/>
          </a:p>
        </p:txBody>
      </p:sp>
      <p:pic>
        <p:nvPicPr>
          <p:cNvPr id="808" name="Google Shape;808;p90"/>
          <p:cNvPicPr preferRelativeResize="0"/>
          <p:nvPr/>
        </p:nvPicPr>
        <p:blipFill>
          <a:blip r:embed="rId3">
            <a:alphaModFix/>
          </a:blip>
          <a:stretch>
            <a:fillRect/>
          </a:stretch>
        </p:blipFill>
        <p:spPr>
          <a:xfrm>
            <a:off x="2051875" y="1694825"/>
            <a:ext cx="6980500" cy="2108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Unoptimized</a:t>
            </a:r>
            <a:endParaRPr/>
          </a:p>
        </p:txBody>
      </p:sp>
      <p:pic>
        <p:nvPicPr>
          <p:cNvPr id="814" name="Google Shape;814;p91"/>
          <p:cNvPicPr preferRelativeResize="0"/>
          <p:nvPr/>
        </p:nvPicPr>
        <p:blipFill>
          <a:blip r:embed="rId3">
            <a:alphaModFix/>
          </a:blip>
          <a:stretch>
            <a:fillRect/>
          </a:stretch>
        </p:blipFill>
        <p:spPr>
          <a:xfrm>
            <a:off x="3763200" y="790400"/>
            <a:ext cx="4403076"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8"/>
          <p:cNvSpPr txBox="1"/>
          <p:nvPr>
            <p:ph type="title"/>
          </p:nvPr>
        </p:nvSpPr>
        <p:spPr>
          <a:xfrm>
            <a:off x="311700" y="592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Founding of ARM</a:t>
            </a:r>
            <a:endParaRPr/>
          </a:p>
        </p:txBody>
      </p:sp>
      <p:sp>
        <p:nvSpPr>
          <p:cNvPr id="501" name="Google Shape;501;p58"/>
          <p:cNvSpPr txBox="1"/>
          <p:nvPr>
            <p:ph idx="1" type="body"/>
          </p:nvPr>
        </p:nvSpPr>
        <p:spPr>
          <a:xfrm>
            <a:off x="311700" y="1265225"/>
            <a:ext cx="4885200" cy="3416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In 1980s, Acorn Computers developed the innovative 32-bit Acorn RISC Machine (ARM) processor for its Archimedes PC.</a:t>
            </a:r>
            <a:endParaRPr sz="1000"/>
          </a:p>
          <a:p>
            <a:pPr indent="-292100" lvl="0" marL="457200" rtl="0" algn="l">
              <a:spcBef>
                <a:spcPts val="0"/>
              </a:spcBef>
              <a:spcAft>
                <a:spcPts val="0"/>
              </a:spcAft>
              <a:buSzPts val="1000"/>
              <a:buChar char="●"/>
            </a:pPr>
            <a:r>
              <a:rPr lang="en" sz="1000"/>
              <a:t>Seeing the potential of this energy-efficient RISC architecture, Acorn collaborated with Apple and chipmaker VLSI Technology to spin out a new company focused on developing and licensing the ARM processor.</a:t>
            </a:r>
            <a:endParaRPr sz="1000"/>
          </a:p>
          <a:p>
            <a:pPr indent="-292100" lvl="0" marL="457200" rtl="0" algn="l">
              <a:spcBef>
                <a:spcPts val="0"/>
              </a:spcBef>
              <a:spcAft>
                <a:spcPts val="0"/>
              </a:spcAft>
              <a:buSzPts val="1000"/>
              <a:buChar char="●"/>
            </a:pPr>
            <a:r>
              <a:rPr lang="en" sz="1000"/>
              <a:t>In November 1990, Advanced RISC Machines Limited was incorporated as a joint venture between Acorn, Apple, and VLSI.</a:t>
            </a:r>
            <a:endParaRPr sz="1000"/>
          </a:p>
          <a:p>
            <a:pPr indent="-292100" lvl="0" marL="457200" rtl="0" algn="l">
              <a:spcBef>
                <a:spcPts val="0"/>
              </a:spcBef>
              <a:spcAft>
                <a:spcPts val="0"/>
              </a:spcAft>
              <a:buSzPts val="1000"/>
              <a:buChar char="●"/>
            </a:pPr>
            <a:r>
              <a:rPr lang="en" sz="1000"/>
              <a:t>ARM's first CEO was Larry Tesler, a prominent Apple executive who was involved in early Newton's PDA development.</a:t>
            </a:r>
            <a:endParaRPr sz="1000"/>
          </a:p>
          <a:p>
            <a:pPr indent="-292100" lvl="0" marL="457200" rtl="0" algn="l">
              <a:spcBef>
                <a:spcPts val="0"/>
              </a:spcBef>
              <a:spcAft>
                <a:spcPts val="0"/>
              </a:spcAft>
              <a:buSzPts val="1000"/>
              <a:buChar char="●"/>
            </a:pPr>
            <a:r>
              <a:rPr lang="en" sz="1000"/>
              <a:t>While the first few years saw low volumes and minimal profits, ARM gained ground through the 90s by licensing cores to companies making chips for mobile phones, set-top boxes, and embedded devices.</a:t>
            </a:r>
            <a:endParaRPr sz="1000"/>
          </a:p>
          <a:p>
            <a:pPr indent="-292100" lvl="0" marL="457200" rtl="0" algn="l">
              <a:spcBef>
                <a:spcPts val="0"/>
              </a:spcBef>
              <a:spcAft>
                <a:spcPts val="0"/>
              </a:spcAft>
              <a:buSzPts val="1000"/>
              <a:buChar char="●"/>
            </a:pPr>
            <a:r>
              <a:rPr lang="en" sz="1000"/>
              <a:t>1993 marked ARM's first profitable year. By the end of the decade, ARM was being widely adopted by mobile chipmakers and had grown into a successful standalone company.</a:t>
            </a:r>
            <a:endParaRPr sz="1000"/>
          </a:p>
          <a:p>
            <a:pPr indent="0" lvl="0" marL="457200" rtl="0" algn="l">
              <a:spcBef>
                <a:spcPts val="1200"/>
              </a:spcBef>
              <a:spcAft>
                <a:spcPts val="1200"/>
              </a:spcAft>
              <a:buNone/>
            </a:pPr>
            <a:r>
              <a:t/>
            </a:r>
            <a:endParaRPr sz="900"/>
          </a:p>
        </p:txBody>
      </p:sp>
      <p:pic>
        <p:nvPicPr>
          <p:cNvPr id="502" name="Google Shape;502;p58"/>
          <p:cNvPicPr preferRelativeResize="0"/>
          <p:nvPr/>
        </p:nvPicPr>
        <p:blipFill>
          <a:blip r:embed="rId3">
            <a:alphaModFix/>
          </a:blip>
          <a:stretch>
            <a:fillRect/>
          </a:stretch>
        </p:blipFill>
        <p:spPr>
          <a:xfrm>
            <a:off x="7236550" y="531675"/>
            <a:ext cx="1292175" cy="399400"/>
          </a:xfrm>
          <a:prstGeom prst="rect">
            <a:avLst/>
          </a:prstGeom>
          <a:noFill/>
          <a:ln>
            <a:noFill/>
          </a:ln>
        </p:spPr>
      </p:pic>
      <p:sp>
        <p:nvSpPr>
          <p:cNvPr id="503" name="Google Shape;503;p58"/>
          <p:cNvSpPr txBox="1"/>
          <p:nvPr/>
        </p:nvSpPr>
        <p:spPr>
          <a:xfrm>
            <a:off x="5416200" y="1265225"/>
            <a:ext cx="3416100" cy="3259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Along the way, there were several important milestones:</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1994 - ARM opened offices in Silicon Valley and Tokyo</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1997 - ARM took a stake in Palmchip for system-on-chip IP</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1998 - Changed name to ARM and launched IPO</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Today, ARM's RISC processors and architectures dominate the mobile world. With over 100 billion chips shipped, ARM truly transformed from a small joint venture into an industry leader.</a:t>
            </a:r>
            <a:endParaRPr sz="1200">
              <a:latin typeface="Montserrat"/>
              <a:ea typeface="Montserrat"/>
              <a:cs typeface="Montserrat"/>
              <a:sym typeface="Montserrat"/>
            </a:endParaRPr>
          </a:p>
          <a:p>
            <a:pPr indent="0" lvl="0" marL="457200" rtl="0" algn="l">
              <a:spcBef>
                <a:spcPts val="0"/>
              </a:spcBef>
              <a:spcAft>
                <a:spcPts val="0"/>
              </a:spcAft>
              <a:buNone/>
            </a:pPr>
            <a:r>
              <a:t/>
            </a:r>
            <a:endParaRPr sz="1200">
              <a:latin typeface="Montserrat"/>
              <a:ea typeface="Montserrat"/>
              <a:cs typeface="Montserrat"/>
              <a:sym typeface="Montserrat"/>
            </a:endParaRPr>
          </a:p>
          <a:p>
            <a:pPr indent="0" lvl="0" marL="45720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Development of the </a:t>
            </a:r>
            <a:r>
              <a:rPr lang="en"/>
              <a:t>ARMv8-A architecture </a:t>
            </a:r>
            <a:endParaRPr/>
          </a:p>
        </p:txBody>
      </p:sp>
      <p:sp>
        <p:nvSpPr>
          <p:cNvPr id="509" name="Google Shape;509;p59"/>
          <p:cNvSpPr txBox="1"/>
          <p:nvPr>
            <p:ph idx="1" type="body"/>
          </p:nvPr>
        </p:nvSpPr>
        <p:spPr>
          <a:xfrm>
            <a:off x="713250" y="1536825"/>
            <a:ext cx="7717500" cy="329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ARMv8 was first released in 2011.</a:t>
            </a:r>
            <a:endParaRPr sz="1400"/>
          </a:p>
          <a:p>
            <a:pPr indent="-317500" lvl="0" marL="457200" rtl="0" algn="l">
              <a:spcBef>
                <a:spcPts val="0"/>
              </a:spcBef>
              <a:spcAft>
                <a:spcPts val="0"/>
              </a:spcAft>
              <a:buSzPts val="1400"/>
              <a:buChar char="●"/>
            </a:pPr>
            <a:r>
              <a:rPr lang="en" sz="1400"/>
              <a:t>ARMv8 is a 64-bit architecture, which means that it can address more memory than previous generations of ARM processors.</a:t>
            </a:r>
            <a:endParaRPr sz="1400"/>
          </a:p>
          <a:p>
            <a:pPr indent="-317500" lvl="0" marL="457200" rtl="0" algn="l">
              <a:spcBef>
                <a:spcPts val="0"/>
              </a:spcBef>
              <a:spcAft>
                <a:spcPts val="0"/>
              </a:spcAft>
              <a:buSzPts val="1400"/>
              <a:buChar char="●"/>
            </a:pPr>
            <a:r>
              <a:rPr lang="en" sz="1400"/>
              <a:t>ARMv8 includes a new instruction set, a new memory model, and new security features.</a:t>
            </a:r>
            <a:endParaRPr sz="1400"/>
          </a:p>
          <a:p>
            <a:pPr indent="-317500" lvl="0" marL="457200" rtl="0" algn="l">
              <a:spcBef>
                <a:spcPts val="0"/>
              </a:spcBef>
              <a:spcAft>
                <a:spcPts val="0"/>
              </a:spcAft>
              <a:buSzPts val="1400"/>
              <a:buChar char="●"/>
            </a:pPr>
            <a:r>
              <a:rPr lang="en" sz="1400"/>
              <a:t>The ARMv8-A architecture is the most widely used implementation of the ARMv8 architecture.</a:t>
            </a:r>
            <a:endParaRPr sz="1400"/>
          </a:p>
          <a:p>
            <a:pPr indent="-317500" lvl="0" marL="457200" rtl="0" algn="l">
              <a:spcBef>
                <a:spcPts val="0"/>
              </a:spcBef>
              <a:spcAft>
                <a:spcPts val="0"/>
              </a:spcAft>
              <a:buSzPts val="1400"/>
              <a:buChar char="●"/>
            </a:pPr>
            <a:r>
              <a:rPr lang="en" sz="1400"/>
              <a:t>ARMv8-A is designed for applications processors, which are the processors that power smartphones, tablets, and other mobile devices.</a:t>
            </a:r>
            <a:endParaRPr sz="1400"/>
          </a:p>
          <a:p>
            <a:pPr indent="0" lvl="0" marL="0" rtl="0" algn="l">
              <a:spcBef>
                <a:spcPts val="1200"/>
              </a:spcBef>
              <a:spcAft>
                <a:spcPts val="1200"/>
              </a:spcAft>
              <a:buNone/>
            </a:pPr>
            <a:r>
              <a:t/>
            </a:r>
            <a:endParaRPr sz="1300"/>
          </a:p>
        </p:txBody>
      </p:sp>
      <p:pic>
        <p:nvPicPr>
          <p:cNvPr id="510" name="Google Shape;510;p59"/>
          <p:cNvPicPr preferRelativeResize="0"/>
          <p:nvPr/>
        </p:nvPicPr>
        <p:blipFill>
          <a:blip r:embed="rId3">
            <a:alphaModFix/>
          </a:blip>
          <a:stretch>
            <a:fillRect/>
          </a:stretch>
        </p:blipFill>
        <p:spPr>
          <a:xfrm>
            <a:off x="713250" y="3868095"/>
            <a:ext cx="2624225" cy="626580"/>
          </a:xfrm>
          <a:prstGeom prst="rect">
            <a:avLst/>
          </a:prstGeom>
          <a:noFill/>
          <a:ln>
            <a:noFill/>
          </a:ln>
        </p:spPr>
      </p:pic>
      <p:pic>
        <p:nvPicPr>
          <p:cNvPr id="511" name="Google Shape;511;p59"/>
          <p:cNvPicPr preferRelativeResize="0"/>
          <p:nvPr/>
        </p:nvPicPr>
        <p:blipFill>
          <a:blip r:embed="rId4">
            <a:alphaModFix/>
          </a:blip>
          <a:stretch>
            <a:fillRect/>
          </a:stretch>
        </p:blipFill>
        <p:spPr>
          <a:xfrm>
            <a:off x="4093898" y="3696612"/>
            <a:ext cx="2624224" cy="907525"/>
          </a:xfrm>
          <a:prstGeom prst="rect">
            <a:avLst/>
          </a:prstGeom>
          <a:noFill/>
          <a:ln>
            <a:noFill/>
          </a:ln>
        </p:spPr>
      </p:pic>
      <p:pic>
        <p:nvPicPr>
          <p:cNvPr id="512" name="Google Shape;512;p59"/>
          <p:cNvPicPr preferRelativeResize="0"/>
          <p:nvPr/>
        </p:nvPicPr>
        <p:blipFill>
          <a:blip r:embed="rId5">
            <a:alphaModFix/>
          </a:blip>
          <a:stretch>
            <a:fillRect/>
          </a:stretch>
        </p:blipFill>
        <p:spPr>
          <a:xfrm>
            <a:off x="6718125" y="3567825"/>
            <a:ext cx="2071286" cy="1165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ARMv8 - The features</a:t>
            </a:r>
            <a:endParaRPr/>
          </a:p>
        </p:txBody>
      </p:sp>
      <p:sp>
        <p:nvSpPr>
          <p:cNvPr id="518" name="Google Shape;518;p6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688"/>
              <a:buFont typeface="Arial"/>
              <a:buNone/>
            </a:pPr>
            <a:r>
              <a:rPr b="1" lang="en" sz="1075"/>
              <a:t>Improved Performance:</a:t>
            </a:r>
            <a:r>
              <a:rPr lang="en" sz="1075"/>
              <a:t> ARMv8 brings performance improvements by leveraging the increased register size and wider data paths enabled by 64-bit architecture. It also includes features like improved floating-point operations, enhanced SIMD (Single Instruction, Multiple Data) capabilities, and better virtualization support.</a:t>
            </a:r>
            <a:endParaRPr sz="1075"/>
          </a:p>
          <a:p>
            <a:pPr indent="0" lvl="0" marL="0" rtl="0" algn="l">
              <a:lnSpc>
                <a:spcPct val="105000"/>
              </a:lnSpc>
              <a:spcBef>
                <a:spcPts val="1200"/>
              </a:spcBef>
              <a:spcAft>
                <a:spcPts val="0"/>
              </a:spcAft>
              <a:buClr>
                <a:schemeClr val="dk1"/>
              </a:buClr>
              <a:buSzPts val="688"/>
              <a:buFont typeface="Arial"/>
              <a:buNone/>
            </a:pPr>
            <a:r>
              <a:rPr b="1" lang="en" sz="1075"/>
              <a:t>Security Enhancements:</a:t>
            </a:r>
            <a:r>
              <a:rPr lang="en" sz="1075"/>
              <a:t> ARMv8 architecture incorporates various security features to mitigate security threats. These include hardware-enforced privilege levels, address space isolation, and improved cryptography support.</a:t>
            </a:r>
            <a:endParaRPr sz="1075"/>
          </a:p>
          <a:p>
            <a:pPr indent="0" lvl="0" marL="0" rtl="0" algn="l">
              <a:lnSpc>
                <a:spcPct val="105000"/>
              </a:lnSpc>
              <a:spcBef>
                <a:spcPts val="1200"/>
              </a:spcBef>
              <a:spcAft>
                <a:spcPts val="0"/>
              </a:spcAft>
              <a:buClr>
                <a:schemeClr val="dk1"/>
              </a:buClr>
              <a:buSzPts val="688"/>
              <a:buFont typeface="Arial"/>
              <a:buNone/>
            </a:pPr>
            <a:r>
              <a:rPr b="1" lang="en" sz="1075"/>
              <a:t>Ecosystem and Adoption:</a:t>
            </a:r>
            <a:r>
              <a:rPr lang="en" sz="1075"/>
              <a:t> The ARMv8 architecture has gained widespread adoption across various sectors, including mobile devices, servers, and embedded systems. It has enabled the development of more powerful and efficient processors that can handle demanding workloads.</a:t>
            </a:r>
            <a:endParaRPr sz="1075"/>
          </a:p>
          <a:p>
            <a:pPr indent="0" lvl="0" marL="0" rtl="0" algn="l">
              <a:lnSpc>
                <a:spcPct val="105000"/>
              </a:lnSpc>
              <a:spcBef>
                <a:spcPts val="1200"/>
              </a:spcBef>
              <a:spcAft>
                <a:spcPts val="0"/>
              </a:spcAft>
              <a:buClr>
                <a:schemeClr val="dk1"/>
              </a:buClr>
              <a:buSzPts val="688"/>
              <a:buFont typeface="Arial"/>
              <a:buNone/>
            </a:pPr>
            <a:r>
              <a:t/>
            </a:r>
            <a:endParaRPr sz="1075"/>
          </a:p>
          <a:p>
            <a:pPr indent="0" lvl="0" marL="0" rtl="0" algn="l">
              <a:lnSpc>
                <a:spcPct val="105000"/>
              </a:lnSpc>
              <a:spcBef>
                <a:spcPts val="1200"/>
              </a:spcBef>
              <a:spcAft>
                <a:spcPts val="1200"/>
              </a:spcAft>
              <a:buSzPts val="688"/>
              <a:buNone/>
            </a:pPr>
            <a:r>
              <a:t/>
            </a:r>
            <a:endParaRPr sz="1075"/>
          </a:p>
        </p:txBody>
      </p:sp>
      <p:sp>
        <p:nvSpPr>
          <p:cNvPr id="519" name="Google Shape;519;p6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852"/>
              <a:buFont typeface="Arial"/>
              <a:buNone/>
            </a:pPr>
            <a:r>
              <a:rPr b="1" lang="en" sz="1085"/>
              <a:t>Software Support:</a:t>
            </a:r>
            <a:r>
              <a:rPr lang="en" sz="1085"/>
              <a:t> Alongside the hardware development, the software ecosystem has evolved to support ARMv8. Operating systems, compilers, libraries, and development tools have been updated to take advantage of the 64-bit capabilities and optimize performance for ARMv8 processors.</a:t>
            </a:r>
            <a:endParaRPr sz="1085"/>
          </a:p>
          <a:p>
            <a:pPr indent="0" lvl="0" marL="0" rtl="0" algn="l">
              <a:lnSpc>
                <a:spcPct val="105000"/>
              </a:lnSpc>
              <a:spcBef>
                <a:spcPts val="1200"/>
              </a:spcBef>
              <a:spcAft>
                <a:spcPts val="0"/>
              </a:spcAft>
              <a:buSzPts val="852"/>
              <a:buNone/>
            </a:pPr>
            <a:r>
              <a:rPr b="1" lang="en" sz="1085"/>
              <a:t>Continued Evolution:</a:t>
            </a:r>
            <a:r>
              <a:rPr lang="en" sz="1085"/>
              <a:t> ARM continues to refine and enhance the ARMv8 architecture with subsequent revisions and updates. These updates may introduce new features, performance improvements, and optimizations to meet the evolving needs of different application domains.</a:t>
            </a:r>
            <a:endParaRPr sz="1085"/>
          </a:p>
          <a:p>
            <a:pPr indent="0" lvl="0" marL="0" rtl="0" algn="l">
              <a:lnSpc>
                <a:spcPct val="105000"/>
              </a:lnSpc>
              <a:spcBef>
                <a:spcPts val="1200"/>
              </a:spcBef>
              <a:spcAft>
                <a:spcPts val="0"/>
              </a:spcAft>
              <a:buSzPts val="852"/>
              <a:buNone/>
            </a:pPr>
            <a:r>
              <a:rPr b="1" lang="en" sz="1085"/>
              <a:t>64-bit Addressing</a:t>
            </a:r>
            <a:r>
              <a:rPr lang="en" sz="1085"/>
              <a:t>: Mentioned previously, one of the key benefits of ARMv8 is the expanded memory addressing capability. With 64-bit addressing, ARMv8 processors can access significantly larger memory spaces, enabling more complex and memory-intensive applications to run efficiently.</a:t>
            </a:r>
            <a:endParaRPr sz="1085"/>
          </a:p>
          <a:p>
            <a:pPr indent="0" lvl="0" marL="0" rtl="0" algn="l">
              <a:lnSpc>
                <a:spcPct val="105000"/>
              </a:lnSpc>
              <a:spcBef>
                <a:spcPts val="1200"/>
              </a:spcBef>
              <a:spcAft>
                <a:spcPts val="0"/>
              </a:spcAft>
              <a:buClr>
                <a:schemeClr val="dk1"/>
              </a:buClr>
              <a:buSzPts val="852"/>
              <a:buFont typeface="Arial"/>
              <a:buNone/>
            </a:pPr>
            <a:r>
              <a:t/>
            </a:r>
            <a:endParaRPr sz="1085"/>
          </a:p>
          <a:p>
            <a:pPr indent="0" lvl="0" marL="0" rtl="0" algn="l">
              <a:lnSpc>
                <a:spcPct val="105000"/>
              </a:lnSpc>
              <a:spcBef>
                <a:spcPts val="1200"/>
              </a:spcBef>
              <a:spcAft>
                <a:spcPts val="0"/>
              </a:spcAft>
              <a:buClr>
                <a:schemeClr val="dk1"/>
              </a:buClr>
              <a:buSzPts val="852"/>
              <a:buFont typeface="Arial"/>
              <a:buNone/>
            </a:pPr>
            <a:r>
              <a:t/>
            </a:r>
            <a:endParaRPr sz="1085"/>
          </a:p>
          <a:p>
            <a:pPr indent="0" lvl="0" marL="0" rtl="0" algn="l">
              <a:lnSpc>
                <a:spcPct val="105000"/>
              </a:lnSpc>
              <a:spcBef>
                <a:spcPts val="1200"/>
              </a:spcBef>
              <a:spcAft>
                <a:spcPts val="1200"/>
              </a:spcAft>
              <a:buSzPts val="852"/>
              <a:buNone/>
            </a:pPr>
            <a:r>
              <a:t/>
            </a:r>
            <a:endParaRPr sz="1085"/>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a:t>
            </a:r>
            <a:endParaRPr/>
          </a:p>
        </p:txBody>
      </p:sp>
      <p:sp>
        <p:nvSpPr>
          <p:cNvPr id="525" name="Google Shape;525;p61"/>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Arial"/>
                <a:ea typeface="Arial"/>
                <a:cs typeface="Arial"/>
                <a:sym typeface="Arial"/>
                <a:hlinkClick r:id="rId3"/>
              </a:rPr>
              <a:t>ARM 64-Bit video.mp4</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2"/>
          <p:cNvSpPr txBox="1"/>
          <p:nvPr>
            <p:ph type="title"/>
          </p:nvPr>
        </p:nvSpPr>
        <p:spPr>
          <a:xfrm>
            <a:off x="244525" y="407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CPU Architecture Cores</a:t>
            </a:r>
            <a:endParaRPr/>
          </a:p>
        </p:txBody>
      </p:sp>
      <p:sp>
        <p:nvSpPr>
          <p:cNvPr id="531" name="Google Shape;531;p62"/>
          <p:cNvSpPr txBox="1"/>
          <p:nvPr>
            <p:ph idx="1" type="body"/>
          </p:nvPr>
        </p:nvSpPr>
        <p:spPr>
          <a:xfrm>
            <a:off x="390900" y="930825"/>
            <a:ext cx="3015600" cy="3485100"/>
          </a:xfrm>
          <a:prstGeom prst="rect">
            <a:avLst/>
          </a:prstGeom>
        </p:spPr>
        <p:txBody>
          <a:bodyPr anchorCtr="0" anchor="t" bIns="91425" lIns="91425" spcFirstLastPara="1" rIns="91425" wrap="square" tIns="91425">
            <a:noAutofit/>
          </a:bodyPr>
          <a:lstStyle/>
          <a:p>
            <a:pPr indent="0" lvl="0" marL="0" rtl="0" algn="l">
              <a:lnSpc>
                <a:spcPct val="200000"/>
              </a:lnSpc>
              <a:spcBef>
                <a:spcPts val="1500"/>
              </a:spcBef>
              <a:spcAft>
                <a:spcPts val="0"/>
              </a:spcAft>
              <a:buNone/>
            </a:pPr>
            <a:r>
              <a:t/>
            </a:r>
            <a:endParaRPr sz="800">
              <a:solidFill>
                <a:schemeClr val="dk1"/>
              </a:solidFill>
              <a:latin typeface="Roboto"/>
              <a:ea typeface="Roboto"/>
              <a:cs typeface="Roboto"/>
              <a:sym typeface="Roboto"/>
            </a:endParaRPr>
          </a:p>
          <a:p>
            <a:pPr indent="-292100" lvl="0" marL="457200" rtl="0" algn="l">
              <a:lnSpc>
                <a:spcPct val="150000"/>
              </a:lnSpc>
              <a:spcBef>
                <a:spcPts val="1500"/>
              </a:spcBef>
              <a:spcAft>
                <a:spcPts val="0"/>
              </a:spcAft>
              <a:buClr>
                <a:schemeClr val="dk1"/>
              </a:buClr>
              <a:buSzPts val="1000"/>
              <a:buFont typeface="Montserrat"/>
              <a:buChar char="●"/>
            </a:pPr>
            <a:r>
              <a:rPr lang="en" sz="1000">
                <a:solidFill>
                  <a:schemeClr val="dk1"/>
                </a:solidFill>
              </a:rPr>
              <a:t>Cores are the individual processing units within an ARM 64-bit Processor. They are responsible for executing instructions and performing calculations.</a:t>
            </a:r>
            <a:endParaRPr sz="1000">
              <a:solidFill>
                <a:schemeClr val="dk1"/>
              </a:solidFill>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rPr>
              <a:t>ARM 64-bit Processors often include multiple cores, which enables what we call parallel processing. This means that multiple tasks can be executed simultaneously, resulting in improved overall performance.</a:t>
            </a:r>
            <a:endParaRPr sz="1000">
              <a:solidFill>
                <a:schemeClr val="dk1"/>
              </a:solidFill>
            </a:endParaRPr>
          </a:p>
          <a:p>
            <a:pPr indent="0" lvl="0" marL="0" rtl="0" algn="l">
              <a:spcBef>
                <a:spcPts val="1500"/>
              </a:spcBef>
              <a:spcAft>
                <a:spcPts val="1200"/>
              </a:spcAft>
              <a:buNone/>
            </a:pPr>
            <a:r>
              <a:t/>
            </a:r>
            <a:endParaRPr sz="800"/>
          </a:p>
        </p:txBody>
      </p:sp>
      <p:sp>
        <p:nvSpPr>
          <p:cNvPr id="532" name="Google Shape;532;p62"/>
          <p:cNvSpPr txBox="1"/>
          <p:nvPr/>
        </p:nvSpPr>
        <p:spPr>
          <a:xfrm>
            <a:off x="3728075" y="980525"/>
            <a:ext cx="5065800" cy="37248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50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292100" lvl="0" marL="457200" rtl="0" algn="l">
              <a:lnSpc>
                <a:spcPct val="150000"/>
              </a:lnSpc>
              <a:spcBef>
                <a:spcPts val="15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Multiple cores allow for increased performance. By distributing tasks among the cores, the processor can tackle more work in a given timeframe. This is particularly beneficial for applications that require heavy computational workloads.</a:t>
            </a:r>
            <a:endParaRPr sz="1000">
              <a:solidFill>
                <a:schemeClr val="dk1"/>
              </a:solidFill>
              <a:latin typeface="Montserrat"/>
              <a:ea typeface="Montserrat"/>
              <a:cs typeface="Montserrat"/>
              <a:sym typeface="Montserrat"/>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Improved multitasking capabilities. With each core handling a separate task, you can smoothly run multiple applications at the same time without significant slowdowns. For instance, you can run resource-intensive applications while simultaneously browsing the internet or listening to music.</a:t>
            </a:r>
            <a:endParaRPr sz="1000">
              <a:solidFill>
                <a:schemeClr val="dk1"/>
              </a:solidFill>
              <a:latin typeface="Montserrat"/>
              <a:ea typeface="Montserrat"/>
              <a:cs typeface="Montserrat"/>
              <a:sym typeface="Montserrat"/>
            </a:endParaRPr>
          </a:p>
          <a:p>
            <a:pPr indent="-292100" lvl="0" marL="457200" rtl="0" algn="l">
              <a:lnSpc>
                <a:spcPct val="150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Multi-core architectures provide scalability. By adding more cores, you can scale up the processing power to meet the requirements of demanding applications like gaming and video editing.</a:t>
            </a:r>
            <a:endParaRPr sz="1000">
              <a:solidFill>
                <a:schemeClr val="dk1"/>
              </a:solidFill>
              <a:latin typeface="Montserrat"/>
              <a:ea typeface="Montserrat"/>
              <a:cs typeface="Montserrat"/>
              <a:sym typeface="Montserrat"/>
            </a:endParaRPr>
          </a:p>
          <a:p>
            <a:pPr indent="0" lvl="0" marL="0" rtl="0" algn="l">
              <a:spcBef>
                <a:spcPts val="150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3"/>
          <p:cNvSpPr txBox="1"/>
          <p:nvPr>
            <p:ph type="title"/>
          </p:nvPr>
        </p:nvSpPr>
        <p:spPr>
          <a:xfrm>
            <a:off x="467000" y="421350"/>
            <a:ext cx="400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Hyper-Threading</a:t>
            </a:r>
            <a:endParaRPr/>
          </a:p>
        </p:txBody>
      </p:sp>
      <p:sp>
        <p:nvSpPr>
          <p:cNvPr id="538" name="Google Shape;538;p63"/>
          <p:cNvSpPr txBox="1"/>
          <p:nvPr>
            <p:ph idx="1" type="body"/>
          </p:nvPr>
        </p:nvSpPr>
        <p:spPr>
          <a:xfrm>
            <a:off x="279875" y="1151825"/>
            <a:ext cx="3919800" cy="3329700"/>
          </a:xfrm>
          <a:prstGeom prst="rect">
            <a:avLst/>
          </a:prstGeom>
        </p:spPr>
        <p:txBody>
          <a:bodyPr anchorCtr="0" anchor="t" bIns="91425" lIns="91425" spcFirstLastPara="1" rIns="91425" wrap="square" tIns="91425">
            <a:noAutofit/>
          </a:bodyPr>
          <a:lstStyle/>
          <a:p>
            <a:pPr indent="-279400" lvl="0" marL="457200" rtl="0" algn="l">
              <a:lnSpc>
                <a:spcPct val="200000"/>
              </a:lnSpc>
              <a:spcBef>
                <a:spcPts val="1500"/>
              </a:spcBef>
              <a:spcAft>
                <a:spcPts val="0"/>
              </a:spcAft>
              <a:buClr>
                <a:schemeClr val="dk1"/>
              </a:buClr>
              <a:buSzPts val="800"/>
              <a:buFont typeface="Montserrat"/>
              <a:buChar char="●"/>
            </a:pPr>
            <a:r>
              <a:rPr lang="en" sz="800">
                <a:solidFill>
                  <a:schemeClr val="dk1"/>
                </a:solidFill>
              </a:rPr>
              <a:t>Hyper-threading is a technology that allows each core in the processor to handle multiple threads simultaneously</a:t>
            </a:r>
            <a:r>
              <a:rPr lang="en" sz="800">
                <a:solidFill>
                  <a:schemeClr val="dk1"/>
                </a:solidFill>
              </a:rPr>
              <a:t>.</a:t>
            </a:r>
            <a:endParaRPr sz="800">
              <a:solidFill>
                <a:schemeClr val="dk1"/>
              </a:solidFill>
            </a:endParaRPr>
          </a:p>
          <a:p>
            <a:pPr indent="-279400" lvl="0" marL="457200" rtl="0" algn="l">
              <a:lnSpc>
                <a:spcPct val="200000"/>
              </a:lnSpc>
              <a:spcBef>
                <a:spcPts val="0"/>
              </a:spcBef>
              <a:spcAft>
                <a:spcPts val="0"/>
              </a:spcAft>
              <a:buClr>
                <a:schemeClr val="dk1"/>
              </a:buClr>
              <a:buSzPts val="800"/>
              <a:buFont typeface="Montserrat"/>
              <a:buChar char="●"/>
            </a:pPr>
            <a:r>
              <a:rPr lang="en" sz="800">
                <a:solidFill>
                  <a:schemeClr val="dk1"/>
                </a:solidFill>
              </a:rPr>
              <a:t> In ARM 64-bit Processors, hyper-threading is implemented through a technique known as simultaneous multithreading (SMT). This technology enhances overall CPU efficiency by utilizing idle resources within each core.</a:t>
            </a:r>
            <a:endParaRPr sz="800">
              <a:solidFill>
                <a:schemeClr val="dk1"/>
              </a:solidFill>
            </a:endParaRPr>
          </a:p>
          <a:p>
            <a:pPr indent="-279400" lvl="0" marL="457200" rtl="0" algn="l">
              <a:lnSpc>
                <a:spcPct val="200000"/>
              </a:lnSpc>
              <a:spcBef>
                <a:spcPts val="0"/>
              </a:spcBef>
              <a:spcAft>
                <a:spcPts val="0"/>
              </a:spcAft>
              <a:buClr>
                <a:schemeClr val="dk1"/>
              </a:buClr>
              <a:buSzPts val="800"/>
              <a:buFont typeface="Montserrat"/>
              <a:buChar char="●"/>
            </a:pPr>
            <a:r>
              <a:rPr lang="en" sz="800">
                <a:solidFill>
                  <a:schemeClr val="dk1"/>
                </a:solidFill>
              </a:rPr>
              <a:t>Well, by allowing each core to handle multiple threads, hyper-threading enables a more efficient use of available resources. When one thread encounters a delay, such as waiting for data from memory, the core can switch to another thread and continue processing.</a:t>
            </a:r>
            <a:endParaRPr sz="800">
              <a:solidFill>
                <a:schemeClr val="dk1"/>
              </a:solidFill>
            </a:endParaRPr>
          </a:p>
          <a:p>
            <a:pPr indent="0" lvl="0" marL="0" rtl="0" algn="l">
              <a:spcBef>
                <a:spcPts val="1500"/>
              </a:spcBef>
              <a:spcAft>
                <a:spcPts val="0"/>
              </a:spcAft>
              <a:buClr>
                <a:schemeClr val="dk1"/>
              </a:buClr>
              <a:buSzPts val="1100"/>
              <a:buFont typeface="Arial"/>
              <a:buNone/>
            </a:pPr>
            <a:r>
              <a:t/>
            </a:r>
            <a:endParaRPr sz="700">
              <a:solidFill>
                <a:srgbClr val="D1D5DB"/>
              </a:solidFill>
              <a:highlight>
                <a:srgbClr val="444654"/>
              </a:highlight>
            </a:endParaRPr>
          </a:p>
          <a:p>
            <a:pPr indent="0" lvl="0" marL="0" rtl="0" algn="l">
              <a:spcBef>
                <a:spcPts val="1500"/>
              </a:spcBef>
              <a:spcAft>
                <a:spcPts val="1200"/>
              </a:spcAft>
              <a:buNone/>
            </a:pPr>
            <a:r>
              <a:t/>
            </a:r>
            <a:endParaRPr sz="700"/>
          </a:p>
        </p:txBody>
      </p:sp>
      <p:sp>
        <p:nvSpPr>
          <p:cNvPr id="539" name="Google Shape;539;p63"/>
          <p:cNvSpPr txBox="1"/>
          <p:nvPr/>
        </p:nvSpPr>
        <p:spPr>
          <a:xfrm>
            <a:off x="4609375" y="1032425"/>
            <a:ext cx="35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0" name="Google Shape;540;p63"/>
          <p:cNvSpPr txBox="1"/>
          <p:nvPr/>
        </p:nvSpPr>
        <p:spPr>
          <a:xfrm>
            <a:off x="4199675" y="1151825"/>
            <a:ext cx="4576200" cy="3257400"/>
          </a:xfrm>
          <a:prstGeom prst="rect">
            <a:avLst/>
          </a:prstGeom>
          <a:noFill/>
          <a:ln>
            <a:noFill/>
          </a:ln>
        </p:spPr>
        <p:txBody>
          <a:bodyPr anchorCtr="0" anchor="t" bIns="91425" lIns="91425" spcFirstLastPara="1" rIns="91425" wrap="square" tIns="91425">
            <a:noAutofit/>
          </a:bodyPr>
          <a:lstStyle/>
          <a:p>
            <a:pPr indent="-292100" lvl="0" marL="457200" rtl="0" algn="l">
              <a:lnSpc>
                <a:spcPct val="200000"/>
              </a:lnSpc>
              <a:spcBef>
                <a:spcPts val="15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This approach reduces the idle time of the core, improving overall CPU utilization. In essence, hyper-threading ensures that the core stays busy by taking advantage of available resources and keeping the pipeline filled with instructions.</a:t>
            </a:r>
            <a:endParaRPr sz="1000">
              <a:solidFill>
                <a:schemeClr val="dk1"/>
              </a:solidFill>
              <a:latin typeface="Montserrat"/>
              <a:ea typeface="Montserrat"/>
              <a:cs typeface="Montserrat"/>
              <a:sym typeface="Montserrat"/>
            </a:endParaRPr>
          </a:p>
          <a:p>
            <a:pPr indent="-292100" lvl="0" marL="457200" rtl="0" algn="l">
              <a:lnSpc>
                <a:spcPct val="200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By maximizing core utilization, hyper-threading can lead to increased performance in multi-threaded applications. It allows for better concurrency, enabling more efficient execution of tasks and faster completion of workloads.</a:t>
            </a:r>
            <a:endParaRPr sz="1000">
              <a:solidFill>
                <a:schemeClr val="dk1"/>
              </a:solidFill>
              <a:latin typeface="Montserrat"/>
              <a:ea typeface="Montserrat"/>
              <a:cs typeface="Montserrat"/>
              <a:sym typeface="Montserrat"/>
            </a:endParaRPr>
          </a:p>
          <a:p>
            <a:pPr indent="0" lvl="0" marL="0" rtl="0" algn="l">
              <a:lnSpc>
                <a:spcPct val="200000"/>
              </a:lnSpc>
              <a:spcBef>
                <a:spcPts val="1500"/>
              </a:spcBef>
              <a:spcAft>
                <a:spcPts val="0"/>
              </a:spcAft>
              <a:buNone/>
            </a:pPr>
            <a:r>
              <a:t/>
            </a:r>
            <a:endParaRPr sz="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2"/>
              </a:solidFill>
            </a:endParaRPr>
          </a:p>
          <a:p>
            <a:pPr indent="0" lvl="0" marL="0" rtl="0" algn="l">
              <a:spcBef>
                <a:spcPts val="1200"/>
              </a:spcBef>
              <a:spcAft>
                <a:spcPts val="0"/>
              </a:spcAft>
              <a:buNone/>
            </a:pPr>
            <a:r>
              <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